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3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5.jpg" ContentType="image/jpeg"/>
  <Override PartName="/ppt/media/image36.jpg" ContentType="image/jpeg"/>
  <Override PartName="/ppt/media/image38.jpg" ContentType="image/jpeg"/>
  <Override PartName="/ppt/media/image39.jpg" ContentType="image/jpeg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61" r:id="rId3"/>
    <p:sldId id="363" r:id="rId4"/>
    <p:sldId id="403" r:id="rId5"/>
    <p:sldId id="365" r:id="rId6"/>
    <p:sldId id="1042" r:id="rId7"/>
    <p:sldId id="401" r:id="rId8"/>
    <p:sldId id="404" r:id="rId9"/>
    <p:sldId id="1046" r:id="rId10"/>
    <p:sldId id="1043" r:id="rId11"/>
    <p:sldId id="1039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4A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08" autoAdjust="0"/>
    <p:restoredTop sz="90402" autoAdjust="0"/>
  </p:normalViewPr>
  <p:slideViewPr>
    <p:cSldViewPr snapToGrid="0" snapToObjects="1">
      <p:cViewPr varScale="1">
        <p:scale>
          <a:sx n="63" d="100"/>
          <a:sy n="63" d="100"/>
        </p:scale>
        <p:origin x="42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ADA582-18E3-494F-A1B5-3549C556A02E}" type="doc">
      <dgm:prSet loTypeId="urn:microsoft.com/office/officeart/2005/8/layout/radial6" loCatId="cycl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GB"/>
        </a:p>
      </dgm:t>
    </dgm:pt>
    <dgm:pt modelId="{492066EC-9C20-4676-BC5B-7DD00175CEF1}">
      <dgm:prSet phldrT="[Text]" custT="1"/>
      <dgm:spPr/>
      <dgm:t>
        <a:bodyPr/>
        <a:lstStyle/>
        <a:p>
          <a:br>
            <a:rPr lang="en-GB" sz="500" dirty="0">
              <a:solidFill>
                <a:schemeClr val="accent1">
                  <a:lumMod val="50000"/>
                </a:schemeClr>
              </a:solidFill>
            </a:rPr>
          </a:br>
          <a:br>
            <a:rPr lang="en-GB" sz="500" dirty="0">
              <a:solidFill>
                <a:schemeClr val="accent1">
                  <a:lumMod val="50000"/>
                </a:schemeClr>
              </a:solidFill>
            </a:rPr>
          </a:br>
          <a:br>
            <a:rPr lang="en-GB" sz="500" dirty="0">
              <a:solidFill>
                <a:schemeClr val="accent1">
                  <a:lumMod val="50000"/>
                </a:schemeClr>
              </a:solidFill>
            </a:rPr>
          </a:br>
          <a:endParaRPr lang="en-GB" sz="500" b="0" dirty="0">
            <a:solidFill>
              <a:schemeClr val="accent1">
                <a:lumMod val="50000"/>
              </a:schemeClr>
            </a:solidFill>
          </a:endParaRPr>
        </a:p>
      </dgm:t>
    </dgm:pt>
    <dgm:pt modelId="{61221C04-8F06-4A8B-8046-98BBA05D7FAB}" type="parTrans" cxnId="{0DBB4926-DC8C-405F-8898-EDCA3EACAE89}">
      <dgm:prSet/>
      <dgm:spPr/>
      <dgm:t>
        <a:bodyPr/>
        <a:lstStyle/>
        <a:p>
          <a:endParaRPr lang="en-GB" sz="500"/>
        </a:p>
      </dgm:t>
    </dgm:pt>
    <dgm:pt modelId="{CD141F5C-86C9-4079-A934-2C4ABAD20D3A}" type="sibTrans" cxnId="{0DBB4926-DC8C-405F-8898-EDCA3EACAE89}">
      <dgm:prSet/>
      <dgm:spPr/>
      <dgm:t>
        <a:bodyPr/>
        <a:lstStyle/>
        <a:p>
          <a:endParaRPr lang="en-GB" sz="500"/>
        </a:p>
      </dgm:t>
    </dgm:pt>
    <dgm:pt modelId="{B5F2B88D-D15E-42A4-B641-470AF1E6FCE0}">
      <dgm:prSet phldrT="[Text]" custT="1"/>
      <dgm:spPr/>
      <dgm:t>
        <a:bodyPr/>
        <a:lstStyle/>
        <a:p>
          <a:r>
            <a:rPr lang="en-GB" sz="500" dirty="0">
              <a:solidFill>
                <a:schemeClr val="accent1">
                  <a:lumMod val="50000"/>
                </a:schemeClr>
              </a:solidFill>
            </a:rPr>
            <a:t>TGB</a:t>
          </a:r>
        </a:p>
      </dgm:t>
    </dgm:pt>
    <dgm:pt modelId="{E987759D-A7D7-48AF-B276-CE178FF5E68C}" type="parTrans" cxnId="{72460EE4-600D-4E4A-A62C-A45B5A97D280}">
      <dgm:prSet/>
      <dgm:spPr/>
      <dgm:t>
        <a:bodyPr/>
        <a:lstStyle/>
        <a:p>
          <a:endParaRPr lang="en-GB" sz="500"/>
        </a:p>
      </dgm:t>
    </dgm:pt>
    <dgm:pt modelId="{E0D6F422-BDF8-4A6C-B966-150D93ABEFB4}" type="sibTrans" cxnId="{72460EE4-600D-4E4A-A62C-A45B5A97D280}">
      <dgm:prSet/>
      <dgm:spPr/>
      <dgm:t>
        <a:bodyPr/>
        <a:lstStyle/>
        <a:p>
          <a:endParaRPr lang="en-GB" sz="500"/>
        </a:p>
      </dgm:t>
    </dgm:pt>
    <dgm:pt modelId="{C79B8A9C-A422-4CBC-A760-C00C5B7199A1}">
      <dgm:prSet phldrT="[Text]" custT="1"/>
      <dgm:spPr/>
      <dgm:t>
        <a:bodyPr/>
        <a:lstStyle/>
        <a:p>
          <a:r>
            <a:rPr lang="en-GB" sz="500">
              <a:solidFill>
                <a:schemeClr val="accent1">
                  <a:lumMod val="50000"/>
                </a:schemeClr>
              </a:solidFill>
            </a:rPr>
            <a:t>UKRI</a:t>
          </a:r>
        </a:p>
      </dgm:t>
    </dgm:pt>
    <dgm:pt modelId="{D42AF9B4-1F5B-4E46-8F9B-E305CC22B877}" type="parTrans" cxnId="{9E9C7587-8CD2-4F03-85F1-C6059F9944E7}">
      <dgm:prSet/>
      <dgm:spPr/>
      <dgm:t>
        <a:bodyPr/>
        <a:lstStyle/>
        <a:p>
          <a:endParaRPr lang="en-GB" sz="500"/>
        </a:p>
      </dgm:t>
    </dgm:pt>
    <dgm:pt modelId="{DF70FCA1-AAAF-4715-ADD9-5C4598730306}" type="sibTrans" cxnId="{9E9C7587-8CD2-4F03-85F1-C6059F9944E7}">
      <dgm:prSet/>
      <dgm:spPr/>
      <dgm:t>
        <a:bodyPr/>
        <a:lstStyle/>
        <a:p>
          <a:endParaRPr lang="en-GB" sz="500"/>
        </a:p>
      </dgm:t>
    </dgm:pt>
    <dgm:pt modelId="{78B0963E-DD9C-4D71-97D4-FAD711D7520C}">
      <dgm:prSet phldrT="[Text]" custT="1"/>
      <dgm:spPr/>
      <dgm:t>
        <a:bodyPr/>
        <a:lstStyle/>
        <a:p>
          <a:r>
            <a:rPr lang="en-GB" sz="500" dirty="0">
              <a:solidFill>
                <a:schemeClr val="accent1">
                  <a:lumMod val="50000"/>
                </a:schemeClr>
              </a:solidFill>
            </a:rPr>
            <a:t>ARC</a:t>
          </a:r>
        </a:p>
      </dgm:t>
    </dgm:pt>
    <dgm:pt modelId="{70D4A3FD-EDB0-4B5D-9880-6637147B42DF}" type="parTrans" cxnId="{27A5044B-1ECD-46D9-91FD-243303AF5047}">
      <dgm:prSet/>
      <dgm:spPr/>
      <dgm:t>
        <a:bodyPr/>
        <a:lstStyle/>
        <a:p>
          <a:endParaRPr lang="en-GB" sz="500"/>
        </a:p>
      </dgm:t>
    </dgm:pt>
    <dgm:pt modelId="{09D5BCAE-EAC3-4DAC-8CE0-1FC418616501}" type="sibTrans" cxnId="{27A5044B-1ECD-46D9-91FD-243303AF5047}">
      <dgm:prSet/>
      <dgm:spPr/>
      <dgm:t>
        <a:bodyPr/>
        <a:lstStyle/>
        <a:p>
          <a:endParaRPr lang="en-GB" sz="500"/>
        </a:p>
      </dgm:t>
    </dgm:pt>
    <dgm:pt modelId="{ABC2E07C-96AB-4BB1-B2DA-9DC859B6A422}">
      <dgm:prSet phldrT="[Text]" custT="1"/>
      <dgm:spPr/>
      <dgm:t>
        <a:bodyPr/>
        <a:lstStyle/>
        <a:p>
          <a:r>
            <a:rPr lang="en-GB" sz="500">
              <a:solidFill>
                <a:schemeClr val="accent1">
                  <a:lumMod val="50000"/>
                </a:schemeClr>
              </a:solidFill>
            </a:rPr>
            <a:t>CERN</a:t>
          </a:r>
        </a:p>
      </dgm:t>
    </dgm:pt>
    <dgm:pt modelId="{109CA291-2323-4322-9BE3-3A3E283DED09}" type="parTrans" cxnId="{CA903371-8E6A-4356-A278-791F2F7E2D67}">
      <dgm:prSet/>
      <dgm:spPr/>
      <dgm:t>
        <a:bodyPr/>
        <a:lstStyle/>
        <a:p>
          <a:endParaRPr lang="en-GB" sz="500"/>
        </a:p>
      </dgm:t>
    </dgm:pt>
    <dgm:pt modelId="{E1CBE2F8-0C09-4957-9F4C-AD428B316A13}" type="sibTrans" cxnId="{CA903371-8E6A-4356-A278-791F2F7E2D67}">
      <dgm:prSet/>
      <dgm:spPr/>
      <dgm:t>
        <a:bodyPr/>
        <a:lstStyle/>
        <a:p>
          <a:endParaRPr lang="en-GB" sz="500"/>
        </a:p>
      </dgm:t>
    </dgm:pt>
    <dgm:pt modelId="{E1E05362-D861-4C91-A885-488E839979B7}">
      <dgm:prSet phldrT="[Text]" custT="1"/>
      <dgm:spPr/>
      <dgm:t>
        <a:bodyPr/>
        <a:lstStyle/>
        <a:p>
          <a:r>
            <a:rPr lang="en-GB" sz="500" dirty="0">
              <a:solidFill>
                <a:schemeClr val="accent1">
                  <a:lumMod val="50000"/>
                </a:schemeClr>
              </a:solidFill>
            </a:rPr>
            <a:t>CNR-ISTI</a:t>
          </a:r>
        </a:p>
      </dgm:t>
    </dgm:pt>
    <dgm:pt modelId="{E6BC485F-B5AC-4EBF-97CC-17293D47E3B5}" type="parTrans" cxnId="{62AFE5F3-BD5C-4486-B62F-A3EFAA3491C6}">
      <dgm:prSet/>
      <dgm:spPr/>
      <dgm:t>
        <a:bodyPr/>
        <a:lstStyle/>
        <a:p>
          <a:endParaRPr lang="en-GB" sz="500"/>
        </a:p>
      </dgm:t>
    </dgm:pt>
    <dgm:pt modelId="{B3CBED25-8D5C-4202-ACFF-4F8E93CB39F3}" type="sibTrans" cxnId="{62AFE5F3-BD5C-4486-B62F-A3EFAA3491C6}">
      <dgm:prSet/>
      <dgm:spPr/>
      <dgm:t>
        <a:bodyPr/>
        <a:lstStyle/>
        <a:p>
          <a:endParaRPr lang="en-GB" sz="500"/>
        </a:p>
      </dgm:t>
    </dgm:pt>
    <dgm:pt modelId="{7C294285-42C0-478A-AC57-03F278256798}">
      <dgm:prSet phldrT="[Text]" custT="1"/>
      <dgm:spPr/>
      <dgm:t>
        <a:bodyPr/>
        <a:lstStyle/>
        <a:p>
          <a:r>
            <a:rPr lang="en-GB" sz="500">
              <a:solidFill>
                <a:schemeClr val="accent1">
                  <a:lumMod val="50000"/>
                </a:schemeClr>
              </a:solidFill>
            </a:rPr>
            <a:t>GEANT</a:t>
          </a:r>
        </a:p>
      </dgm:t>
    </dgm:pt>
    <dgm:pt modelId="{EAF2A479-04FD-4B32-A99B-14956A0D977B}" type="parTrans" cxnId="{EB14291A-5FFF-45B7-872C-90A43F771304}">
      <dgm:prSet/>
      <dgm:spPr/>
      <dgm:t>
        <a:bodyPr/>
        <a:lstStyle/>
        <a:p>
          <a:endParaRPr lang="en-GB" sz="500"/>
        </a:p>
      </dgm:t>
    </dgm:pt>
    <dgm:pt modelId="{44EAE18B-2EB0-474E-9A56-485DED16DBD9}" type="sibTrans" cxnId="{EB14291A-5FFF-45B7-872C-90A43F771304}">
      <dgm:prSet/>
      <dgm:spPr/>
      <dgm:t>
        <a:bodyPr/>
        <a:lstStyle/>
        <a:p>
          <a:endParaRPr lang="en-GB" sz="500"/>
        </a:p>
      </dgm:t>
    </dgm:pt>
    <dgm:pt modelId="{CCB584CB-4979-4400-BFCD-9A62FE3F4D63}">
      <dgm:prSet phldrT="[Text]" custT="1"/>
      <dgm:spPr/>
      <dgm:t>
        <a:bodyPr/>
        <a:lstStyle/>
        <a:p>
          <a:r>
            <a:rPr lang="en-GB" sz="500">
              <a:solidFill>
                <a:schemeClr val="accent1">
                  <a:lumMod val="50000"/>
                </a:schemeClr>
              </a:solidFill>
            </a:rPr>
            <a:t>GO FAIR</a:t>
          </a:r>
        </a:p>
      </dgm:t>
    </dgm:pt>
    <dgm:pt modelId="{B5CDD739-3FC2-4147-B6D7-BE47EE01D1BB}" type="parTrans" cxnId="{338F7FDE-4BFE-4A61-B741-98264C129018}">
      <dgm:prSet/>
      <dgm:spPr/>
      <dgm:t>
        <a:bodyPr/>
        <a:lstStyle/>
        <a:p>
          <a:endParaRPr lang="en-GB" sz="500"/>
        </a:p>
      </dgm:t>
    </dgm:pt>
    <dgm:pt modelId="{A6F7371F-A6B6-4D41-97B1-2253CB209CAF}" type="sibTrans" cxnId="{338F7FDE-4BFE-4A61-B741-98264C129018}">
      <dgm:prSet/>
      <dgm:spPr/>
      <dgm:t>
        <a:bodyPr/>
        <a:lstStyle/>
        <a:p>
          <a:endParaRPr lang="en-GB" sz="500"/>
        </a:p>
      </dgm:t>
    </dgm:pt>
    <dgm:pt modelId="{2C3A4996-7C94-432A-A125-05472BE196CC}">
      <dgm:prSet phldrT="[Text]" custT="1"/>
      <dgm:spPr/>
      <dgm:t>
        <a:bodyPr/>
        <a:lstStyle/>
        <a:p>
          <a:r>
            <a:rPr lang="en-GB" sz="500" dirty="0">
              <a:solidFill>
                <a:schemeClr val="accent1">
                  <a:lumMod val="50000"/>
                </a:schemeClr>
              </a:solidFill>
            </a:rPr>
            <a:t>KIT</a:t>
          </a:r>
        </a:p>
      </dgm:t>
    </dgm:pt>
    <dgm:pt modelId="{A9063088-82AD-4708-9BDE-AC47CEAB48D4}" type="parTrans" cxnId="{91729BC9-E5F1-48CF-A53A-49BBE6F816C6}">
      <dgm:prSet/>
      <dgm:spPr/>
      <dgm:t>
        <a:bodyPr/>
        <a:lstStyle/>
        <a:p>
          <a:endParaRPr lang="en-GB" sz="500"/>
        </a:p>
      </dgm:t>
    </dgm:pt>
    <dgm:pt modelId="{BE399270-DCBD-417E-8EF5-A325BAD165B6}" type="sibTrans" cxnId="{91729BC9-E5F1-48CF-A53A-49BBE6F816C6}">
      <dgm:prSet/>
      <dgm:spPr/>
      <dgm:t>
        <a:bodyPr/>
        <a:lstStyle/>
        <a:p>
          <a:endParaRPr lang="en-GB" sz="500"/>
        </a:p>
      </dgm:t>
    </dgm:pt>
    <dgm:pt modelId="{FBD067B1-694B-405D-93A6-BB60C885500D}">
      <dgm:prSet phldrT="[Text]" custT="1"/>
      <dgm:spPr/>
      <dgm:t>
        <a:bodyPr/>
        <a:lstStyle/>
        <a:p>
          <a:r>
            <a:rPr lang="en-GB" sz="500">
              <a:solidFill>
                <a:schemeClr val="accent1">
                  <a:lumMod val="50000"/>
                </a:schemeClr>
              </a:solidFill>
            </a:rPr>
            <a:t>TUWIEN</a:t>
          </a:r>
        </a:p>
      </dgm:t>
    </dgm:pt>
    <dgm:pt modelId="{278EC3DF-7599-4B51-9895-395B814D16B8}" type="parTrans" cxnId="{6FDBE3B4-07D0-4C32-9DE9-7E5AA4E9B675}">
      <dgm:prSet/>
      <dgm:spPr/>
      <dgm:t>
        <a:bodyPr/>
        <a:lstStyle/>
        <a:p>
          <a:endParaRPr lang="en-GB" sz="500"/>
        </a:p>
      </dgm:t>
    </dgm:pt>
    <dgm:pt modelId="{620FF8EA-9FD7-47EE-8445-AB2C53074676}" type="sibTrans" cxnId="{6FDBE3B4-07D0-4C32-9DE9-7E5AA4E9B675}">
      <dgm:prSet/>
      <dgm:spPr/>
      <dgm:t>
        <a:bodyPr/>
        <a:lstStyle/>
        <a:p>
          <a:endParaRPr lang="en-GB" sz="500"/>
        </a:p>
      </dgm:t>
    </dgm:pt>
    <dgm:pt modelId="{CCA83431-60C5-4FE2-9F5B-FFE0BA93F699}">
      <dgm:prSet phldrT="[Text]" custT="1"/>
      <dgm:spPr/>
      <dgm:t>
        <a:bodyPr/>
        <a:lstStyle/>
        <a:p>
          <a:r>
            <a:rPr lang="en-GB" sz="500">
              <a:solidFill>
                <a:schemeClr val="accent1">
                  <a:lumMod val="50000"/>
                </a:schemeClr>
              </a:solidFill>
            </a:rPr>
            <a:t>Trust-IT</a:t>
          </a:r>
        </a:p>
      </dgm:t>
    </dgm:pt>
    <dgm:pt modelId="{5AC260CD-9F34-477F-B84B-BB9BDD0FC17D}" type="parTrans" cxnId="{CCB4F3C5-8228-4306-ABE0-6641FD7CBA5D}">
      <dgm:prSet/>
      <dgm:spPr/>
      <dgm:t>
        <a:bodyPr/>
        <a:lstStyle/>
        <a:p>
          <a:endParaRPr lang="en-GB" sz="500"/>
        </a:p>
      </dgm:t>
    </dgm:pt>
    <dgm:pt modelId="{5F53DA32-999A-43BD-B597-F0BD7D1776C5}" type="sibTrans" cxnId="{CCB4F3C5-8228-4306-ABE0-6641FD7CBA5D}">
      <dgm:prSet/>
      <dgm:spPr/>
      <dgm:t>
        <a:bodyPr/>
        <a:lstStyle/>
        <a:p>
          <a:endParaRPr lang="en-GB" sz="500"/>
        </a:p>
      </dgm:t>
    </dgm:pt>
    <dgm:pt modelId="{4198321E-4BA5-4670-8B04-DE923F121680}">
      <dgm:prSet phldrT="[Text]" custT="1"/>
      <dgm:spPr/>
      <dgm:t>
        <a:bodyPr/>
        <a:lstStyle/>
        <a:p>
          <a:r>
            <a:rPr lang="en-GB" sz="500">
              <a:solidFill>
                <a:schemeClr val="accent1">
                  <a:lumMod val="50000"/>
                </a:schemeClr>
              </a:solidFill>
            </a:rPr>
            <a:t>CSC</a:t>
          </a:r>
        </a:p>
      </dgm:t>
    </dgm:pt>
    <dgm:pt modelId="{22232D6D-6964-495E-B63E-DA3B5436BA99}" type="parTrans" cxnId="{25056E38-5098-4238-9693-4892346D9140}">
      <dgm:prSet/>
      <dgm:spPr/>
      <dgm:t>
        <a:bodyPr/>
        <a:lstStyle/>
        <a:p>
          <a:endParaRPr lang="en-GB" sz="500"/>
        </a:p>
      </dgm:t>
    </dgm:pt>
    <dgm:pt modelId="{61369621-4BDE-4876-8EA7-D4ED4B47303E}" type="sibTrans" cxnId="{25056E38-5098-4238-9693-4892346D9140}">
      <dgm:prSet/>
      <dgm:spPr/>
      <dgm:t>
        <a:bodyPr/>
        <a:lstStyle/>
        <a:p>
          <a:endParaRPr lang="en-GB" sz="500"/>
        </a:p>
      </dgm:t>
    </dgm:pt>
    <dgm:pt modelId="{10C11A37-39E3-4051-992B-0844167531A1}" type="pres">
      <dgm:prSet presAssocID="{4BADA582-18E3-494F-A1B5-3549C556A02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0DA5D7B-0D6A-437E-B8A5-326CAE657081}" type="pres">
      <dgm:prSet presAssocID="{492066EC-9C20-4676-BC5B-7DD00175CEF1}" presName="centerShape" presStyleLbl="node0" presStyleIdx="0" presStyleCnt="1" custScaleX="159627" custScaleY="159626"/>
      <dgm:spPr/>
    </dgm:pt>
    <dgm:pt modelId="{B7908008-8627-4672-A227-63FB93EDD07F}" type="pres">
      <dgm:prSet presAssocID="{B5F2B88D-D15E-42A4-B641-470AF1E6FCE0}" presName="node" presStyleLbl="node1" presStyleIdx="0" presStyleCnt="11" custScaleX="129537" custScaleY="129537">
        <dgm:presLayoutVars>
          <dgm:bulletEnabled val="1"/>
        </dgm:presLayoutVars>
      </dgm:prSet>
      <dgm:spPr/>
    </dgm:pt>
    <dgm:pt modelId="{2532C4A6-EEC7-4024-9D41-3DAA52BDC3F7}" type="pres">
      <dgm:prSet presAssocID="{B5F2B88D-D15E-42A4-B641-470AF1E6FCE0}" presName="dummy" presStyleCnt="0"/>
      <dgm:spPr/>
    </dgm:pt>
    <dgm:pt modelId="{117D5E82-7339-44A6-BA8C-1F27FA86AEEA}" type="pres">
      <dgm:prSet presAssocID="{E0D6F422-BDF8-4A6C-B966-150D93ABEFB4}" presName="sibTrans" presStyleLbl="sibTrans2D1" presStyleIdx="0" presStyleCnt="11"/>
      <dgm:spPr/>
    </dgm:pt>
    <dgm:pt modelId="{1C0394BC-4745-4ADF-B581-CFF442B292E6}" type="pres">
      <dgm:prSet presAssocID="{78B0963E-DD9C-4D71-97D4-FAD711D7520C}" presName="node" presStyleLbl="node1" presStyleIdx="1" presStyleCnt="11" custScaleX="129537" custScaleY="129537">
        <dgm:presLayoutVars>
          <dgm:bulletEnabled val="1"/>
        </dgm:presLayoutVars>
      </dgm:prSet>
      <dgm:spPr/>
    </dgm:pt>
    <dgm:pt modelId="{607C9681-E5CA-48F6-8316-E7260F5992BB}" type="pres">
      <dgm:prSet presAssocID="{78B0963E-DD9C-4D71-97D4-FAD711D7520C}" presName="dummy" presStyleCnt="0"/>
      <dgm:spPr/>
    </dgm:pt>
    <dgm:pt modelId="{7AA91BD5-FE61-4A22-929C-A4F3C87012F5}" type="pres">
      <dgm:prSet presAssocID="{09D5BCAE-EAC3-4DAC-8CE0-1FC418616501}" presName="sibTrans" presStyleLbl="sibTrans2D1" presStyleIdx="1" presStyleCnt="11"/>
      <dgm:spPr/>
    </dgm:pt>
    <dgm:pt modelId="{4FB19775-B2DF-4554-AFF2-D807108DC8C9}" type="pres">
      <dgm:prSet presAssocID="{ABC2E07C-96AB-4BB1-B2DA-9DC859B6A422}" presName="node" presStyleLbl="node1" presStyleIdx="2" presStyleCnt="11" custScaleX="129537" custScaleY="129537">
        <dgm:presLayoutVars>
          <dgm:bulletEnabled val="1"/>
        </dgm:presLayoutVars>
      </dgm:prSet>
      <dgm:spPr/>
    </dgm:pt>
    <dgm:pt modelId="{5E6D0B2A-D173-4CF5-B89A-7C69FC07C85B}" type="pres">
      <dgm:prSet presAssocID="{ABC2E07C-96AB-4BB1-B2DA-9DC859B6A422}" presName="dummy" presStyleCnt="0"/>
      <dgm:spPr/>
    </dgm:pt>
    <dgm:pt modelId="{B8889733-C9BF-4364-9CB0-4CB42B289F8C}" type="pres">
      <dgm:prSet presAssocID="{E1CBE2F8-0C09-4957-9F4C-AD428B316A13}" presName="sibTrans" presStyleLbl="sibTrans2D1" presStyleIdx="2" presStyleCnt="11"/>
      <dgm:spPr/>
    </dgm:pt>
    <dgm:pt modelId="{9C7140CB-0532-4C48-99C5-F6A9E14AE7B2}" type="pres">
      <dgm:prSet presAssocID="{E1E05362-D861-4C91-A885-488E839979B7}" presName="node" presStyleLbl="node1" presStyleIdx="3" presStyleCnt="11" custScaleX="129537" custScaleY="129537">
        <dgm:presLayoutVars>
          <dgm:bulletEnabled val="1"/>
        </dgm:presLayoutVars>
      </dgm:prSet>
      <dgm:spPr/>
    </dgm:pt>
    <dgm:pt modelId="{4768CC97-696F-491F-A884-9223ACC8D0A0}" type="pres">
      <dgm:prSet presAssocID="{E1E05362-D861-4C91-A885-488E839979B7}" presName="dummy" presStyleCnt="0"/>
      <dgm:spPr/>
    </dgm:pt>
    <dgm:pt modelId="{3D7CA8EF-CA7F-4420-BC66-7461EC36C014}" type="pres">
      <dgm:prSet presAssocID="{B3CBED25-8D5C-4202-ACFF-4F8E93CB39F3}" presName="sibTrans" presStyleLbl="sibTrans2D1" presStyleIdx="3" presStyleCnt="11"/>
      <dgm:spPr/>
    </dgm:pt>
    <dgm:pt modelId="{ED8AA296-10A7-46E4-BF01-6F3A8F0FFB23}" type="pres">
      <dgm:prSet presAssocID="{7C294285-42C0-478A-AC57-03F278256798}" presName="node" presStyleLbl="node1" presStyleIdx="4" presStyleCnt="11" custScaleX="129537" custScaleY="129537">
        <dgm:presLayoutVars>
          <dgm:bulletEnabled val="1"/>
        </dgm:presLayoutVars>
      </dgm:prSet>
      <dgm:spPr/>
    </dgm:pt>
    <dgm:pt modelId="{D5506409-B2F5-4FCA-A8D7-D58D8FFBDC13}" type="pres">
      <dgm:prSet presAssocID="{7C294285-42C0-478A-AC57-03F278256798}" presName="dummy" presStyleCnt="0"/>
      <dgm:spPr/>
    </dgm:pt>
    <dgm:pt modelId="{20D58573-9305-4740-BAC0-2ECB22CAE3FE}" type="pres">
      <dgm:prSet presAssocID="{44EAE18B-2EB0-474E-9A56-485DED16DBD9}" presName="sibTrans" presStyleLbl="sibTrans2D1" presStyleIdx="4" presStyleCnt="11"/>
      <dgm:spPr/>
    </dgm:pt>
    <dgm:pt modelId="{2896CB26-0B6C-46B5-8689-BEC1D627F562}" type="pres">
      <dgm:prSet presAssocID="{4198321E-4BA5-4670-8B04-DE923F121680}" presName="node" presStyleLbl="node1" presStyleIdx="5" presStyleCnt="11" custScaleX="129537" custScaleY="129537">
        <dgm:presLayoutVars>
          <dgm:bulletEnabled val="1"/>
        </dgm:presLayoutVars>
      </dgm:prSet>
      <dgm:spPr/>
    </dgm:pt>
    <dgm:pt modelId="{305148B5-E402-4C2C-B0BD-FAD94E28C82F}" type="pres">
      <dgm:prSet presAssocID="{4198321E-4BA5-4670-8B04-DE923F121680}" presName="dummy" presStyleCnt="0"/>
      <dgm:spPr/>
    </dgm:pt>
    <dgm:pt modelId="{8CAEDFA4-8FAE-4FF4-AA59-6FAE13D44536}" type="pres">
      <dgm:prSet presAssocID="{61369621-4BDE-4876-8EA7-D4ED4B47303E}" presName="sibTrans" presStyleLbl="sibTrans2D1" presStyleIdx="5" presStyleCnt="11"/>
      <dgm:spPr/>
    </dgm:pt>
    <dgm:pt modelId="{A4B7D126-C8AA-423D-AD75-E9EDF1B1F164}" type="pres">
      <dgm:prSet presAssocID="{CCB584CB-4979-4400-BFCD-9A62FE3F4D63}" presName="node" presStyleLbl="node1" presStyleIdx="6" presStyleCnt="11" custScaleX="129537" custScaleY="129537">
        <dgm:presLayoutVars>
          <dgm:bulletEnabled val="1"/>
        </dgm:presLayoutVars>
      </dgm:prSet>
      <dgm:spPr/>
    </dgm:pt>
    <dgm:pt modelId="{FAFF90DC-35ED-438F-A412-AB2ABAA3DAE2}" type="pres">
      <dgm:prSet presAssocID="{CCB584CB-4979-4400-BFCD-9A62FE3F4D63}" presName="dummy" presStyleCnt="0"/>
      <dgm:spPr/>
    </dgm:pt>
    <dgm:pt modelId="{AA3B5D98-5DAB-4710-929F-3229F8DA8C60}" type="pres">
      <dgm:prSet presAssocID="{A6F7371F-A6B6-4D41-97B1-2253CB209CAF}" presName="sibTrans" presStyleLbl="sibTrans2D1" presStyleIdx="6" presStyleCnt="11"/>
      <dgm:spPr/>
    </dgm:pt>
    <dgm:pt modelId="{5C38CF35-0BF4-49C7-B9E5-CFEF0042EEA7}" type="pres">
      <dgm:prSet presAssocID="{CCA83431-60C5-4FE2-9F5B-FFE0BA93F699}" presName="node" presStyleLbl="node1" presStyleIdx="7" presStyleCnt="11" custScaleX="129537" custScaleY="129537">
        <dgm:presLayoutVars>
          <dgm:bulletEnabled val="1"/>
        </dgm:presLayoutVars>
      </dgm:prSet>
      <dgm:spPr/>
    </dgm:pt>
    <dgm:pt modelId="{D3D49479-F0AE-4209-8737-FF8EA0CF6926}" type="pres">
      <dgm:prSet presAssocID="{CCA83431-60C5-4FE2-9F5B-FFE0BA93F699}" presName="dummy" presStyleCnt="0"/>
      <dgm:spPr/>
    </dgm:pt>
    <dgm:pt modelId="{72A6D5FE-612E-4DFD-94FF-4CF6725DEEB7}" type="pres">
      <dgm:prSet presAssocID="{5F53DA32-999A-43BD-B597-F0BD7D1776C5}" presName="sibTrans" presStyleLbl="sibTrans2D1" presStyleIdx="7" presStyleCnt="11"/>
      <dgm:spPr/>
    </dgm:pt>
    <dgm:pt modelId="{CA13A592-39E2-4F3F-B7AF-ECD00E151CDE}" type="pres">
      <dgm:prSet presAssocID="{2C3A4996-7C94-432A-A125-05472BE196CC}" presName="node" presStyleLbl="node1" presStyleIdx="8" presStyleCnt="11" custScaleX="129537" custScaleY="129537">
        <dgm:presLayoutVars>
          <dgm:bulletEnabled val="1"/>
        </dgm:presLayoutVars>
      </dgm:prSet>
      <dgm:spPr/>
    </dgm:pt>
    <dgm:pt modelId="{EA7C73F6-C0E3-4E4B-9C88-CA515D8ACEDF}" type="pres">
      <dgm:prSet presAssocID="{2C3A4996-7C94-432A-A125-05472BE196CC}" presName="dummy" presStyleCnt="0"/>
      <dgm:spPr/>
    </dgm:pt>
    <dgm:pt modelId="{8EAAD91E-6F86-4488-8225-34A1DB852814}" type="pres">
      <dgm:prSet presAssocID="{BE399270-DCBD-417E-8EF5-A325BAD165B6}" presName="sibTrans" presStyleLbl="sibTrans2D1" presStyleIdx="8" presStyleCnt="11"/>
      <dgm:spPr/>
    </dgm:pt>
    <dgm:pt modelId="{452205A4-9B11-4C17-9CC4-4CE252C9F085}" type="pres">
      <dgm:prSet presAssocID="{FBD067B1-694B-405D-93A6-BB60C885500D}" presName="node" presStyleLbl="node1" presStyleIdx="9" presStyleCnt="11" custScaleX="129537" custScaleY="129537">
        <dgm:presLayoutVars>
          <dgm:bulletEnabled val="1"/>
        </dgm:presLayoutVars>
      </dgm:prSet>
      <dgm:spPr/>
    </dgm:pt>
    <dgm:pt modelId="{E40EE787-C7D0-46E4-88D7-B61DF052D263}" type="pres">
      <dgm:prSet presAssocID="{FBD067B1-694B-405D-93A6-BB60C885500D}" presName="dummy" presStyleCnt="0"/>
      <dgm:spPr/>
    </dgm:pt>
    <dgm:pt modelId="{851B514C-D764-4DA9-85A1-5D81800B75AC}" type="pres">
      <dgm:prSet presAssocID="{620FF8EA-9FD7-47EE-8445-AB2C53074676}" presName="sibTrans" presStyleLbl="sibTrans2D1" presStyleIdx="9" presStyleCnt="11"/>
      <dgm:spPr/>
    </dgm:pt>
    <dgm:pt modelId="{96A09564-9249-4BA5-B334-1F284E8C2B64}" type="pres">
      <dgm:prSet presAssocID="{C79B8A9C-A422-4CBC-A760-C00C5B7199A1}" presName="node" presStyleLbl="node1" presStyleIdx="10" presStyleCnt="11" custScaleX="129537" custScaleY="129537">
        <dgm:presLayoutVars>
          <dgm:bulletEnabled val="1"/>
        </dgm:presLayoutVars>
      </dgm:prSet>
      <dgm:spPr/>
    </dgm:pt>
    <dgm:pt modelId="{1957EF5E-95D1-4664-A32F-2EAE96E00A7A}" type="pres">
      <dgm:prSet presAssocID="{C79B8A9C-A422-4CBC-A760-C00C5B7199A1}" presName="dummy" presStyleCnt="0"/>
      <dgm:spPr/>
    </dgm:pt>
    <dgm:pt modelId="{801BE16C-2A03-4AA1-9677-8BF08CD62308}" type="pres">
      <dgm:prSet presAssocID="{DF70FCA1-AAAF-4715-ADD9-5C4598730306}" presName="sibTrans" presStyleLbl="sibTrans2D1" presStyleIdx="10" presStyleCnt="11"/>
      <dgm:spPr/>
    </dgm:pt>
  </dgm:ptLst>
  <dgm:cxnLst>
    <dgm:cxn modelId="{BD0C3D18-4D7C-4409-BF46-A21759AC4D12}" type="presOf" srcId="{FBD067B1-694B-405D-93A6-BB60C885500D}" destId="{452205A4-9B11-4C17-9CC4-4CE252C9F085}" srcOrd="0" destOrd="0" presId="urn:microsoft.com/office/officeart/2005/8/layout/radial6"/>
    <dgm:cxn modelId="{EB14291A-5FFF-45B7-872C-90A43F771304}" srcId="{492066EC-9C20-4676-BC5B-7DD00175CEF1}" destId="{7C294285-42C0-478A-AC57-03F278256798}" srcOrd="4" destOrd="0" parTransId="{EAF2A479-04FD-4B32-A99B-14956A0D977B}" sibTransId="{44EAE18B-2EB0-474E-9A56-485DED16DBD9}"/>
    <dgm:cxn modelId="{0DBB4926-DC8C-405F-8898-EDCA3EACAE89}" srcId="{4BADA582-18E3-494F-A1B5-3549C556A02E}" destId="{492066EC-9C20-4676-BC5B-7DD00175CEF1}" srcOrd="0" destOrd="0" parTransId="{61221C04-8F06-4A8B-8046-98BBA05D7FAB}" sibTransId="{CD141F5C-86C9-4079-A934-2C4ABAD20D3A}"/>
    <dgm:cxn modelId="{2D319926-B67A-4201-ABCA-02F8AE72E9EF}" type="presOf" srcId="{2C3A4996-7C94-432A-A125-05472BE196CC}" destId="{CA13A592-39E2-4F3F-B7AF-ECD00E151CDE}" srcOrd="0" destOrd="0" presId="urn:microsoft.com/office/officeart/2005/8/layout/radial6"/>
    <dgm:cxn modelId="{A558302A-3BD6-4513-933D-4D9A57F076FB}" type="presOf" srcId="{4BADA582-18E3-494F-A1B5-3549C556A02E}" destId="{10C11A37-39E3-4051-992B-0844167531A1}" srcOrd="0" destOrd="0" presId="urn:microsoft.com/office/officeart/2005/8/layout/radial6"/>
    <dgm:cxn modelId="{2FF31138-935F-4DCF-8D64-EE65F0F291DF}" type="presOf" srcId="{E1E05362-D861-4C91-A885-488E839979B7}" destId="{9C7140CB-0532-4C48-99C5-F6A9E14AE7B2}" srcOrd="0" destOrd="0" presId="urn:microsoft.com/office/officeart/2005/8/layout/radial6"/>
    <dgm:cxn modelId="{25056E38-5098-4238-9693-4892346D9140}" srcId="{492066EC-9C20-4676-BC5B-7DD00175CEF1}" destId="{4198321E-4BA5-4670-8B04-DE923F121680}" srcOrd="5" destOrd="0" parTransId="{22232D6D-6964-495E-B63E-DA3B5436BA99}" sibTransId="{61369621-4BDE-4876-8EA7-D4ED4B47303E}"/>
    <dgm:cxn modelId="{76BFEB3A-FF7D-4328-8F2C-A5F77CAAE28C}" type="presOf" srcId="{09D5BCAE-EAC3-4DAC-8CE0-1FC418616501}" destId="{7AA91BD5-FE61-4A22-929C-A4F3C87012F5}" srcOrd="0" destOrd="0" presId="urn:microsoft.com/office/officeart/2005/8/layout/radial6"/>
    <dgm:cxn modelId="{18B6033C-CABF-4309-A968-91ADD52723B7}" type="presOf" srcId="{CCA83431-60C5-4FE2-9F5B-FFE0BA93F699}" destId="{5C38CF35-0BF4-49C7-B9E5-CFEF0042EEA7}" srcOrd="0" destOrd="0" presId="urn:microsoft.com/office/officeart/2005/8/layout/radial6"/>
    <dgm:cxn modelId="{D5ADE540-C2E4-405F-B530-BD369602CE3A}" type="presOf" srcId="{DF70FCA1-AAAF-4715-ADD9-5C4598730306}" destId="{801BE16C-2A03-4AA1-9677-8BF08CD62308}" srcOrd="0" destOrd="0" presId="urn:microsoft.com/office/officeart/2005/8/layout/radial6"/>
    <dgm:cxn modelId="{A68B6542-F587-4089-A32E-68821D50B467}" type="presOf" srcId="{CCB584CB-4979-4400-BFCD-9A62FE3F4D63}" destId="{A4B7D126-C8AA-423D-AD75-E9EDF1B1F164}" srcOrd="0" destOrd="0" presId="urn:microsoft.com/office/officeart/2005/8/layout/radial6"/>
    <dgm:cxn modelId="{27A5044B-1ECD-46D9-91FD-243303AF5047}" srcId="{492066EC-9C20-4676-BC5B-7DD00175CEF1}" destId="{78B0963E-DD9C-4D71-97D4-FAD711D7520C}" srcOrd="1" destOrd="0" parTransId="{70D4A3FD-EDB0-4B5D-9880-6637147B42DF}" sibTransId="{09D5BCAE-EAC3-4DAC-8CE0-1FC418616501}"/>
    <dgm:cxn modelId="{CA903371-8E6A-4356-A278-791F2F7E2D67}" srcId="{492066EC-9C20-4676-BC5B-7DD00175CEF1}" destId="{ABC2E07C-96AB-4BB1-B2DA-9DC859B6A422}" srcOrd="2" destOrd="0" parTransId="{109CA291-2323-4322-9BE3-3A3E283DED09}" sibTransId="{E1CBE2F8-0C09-4957-9F4C-AD428B316A13}"/>
    <dgm:cxn modelId="{9A8B6472-1550-49B4-8C1E-7F3E5338D476}" type="presOf" srcId="{C79B8A9C-A422-4CBC-A760-C00C5B7199A1}" destId="{96A09564-9249-4BA5-B334-1F284E8C2B64}" srcOrd="0" destOrd="0" presId="urn:microsoft.com/office/officeart/2005/8/layout/radial6"/>
    <dgm:cxn modelId="{2DCE2B55-6824-485F-A9D6-0B784F11999F}" type="presOf" srcId="{492066EC-9C20-4676-BC5B-7DD00175CEF1}" destId="{70DA5D7B-0D6A-437E-B8A5-326CAE657081}" srcOrd="0" destOrd="0" presId="urn:microsoft.com/office/officeart/2005/8/layout/radial6"/>
    <dgm:cxn modelId="{27319158-0310-4CE6-AC86-8A6F5B8E335D}" type="presOf" srcId="{E0D6F422-BDF8-4A6C-B966-150D93ABEFB4}" destId="{117D5E82-7339-44A6-BA8C-1F27FA86AEEA}" srcOrd="0" destOrd="0" presId="urn:microsoft.com/office/officeart/2005/8/layout/radial6"/>
    <dgm:cxn modelId="{C83B2559-A858-4783-9FDB-B0B311BB7CD6}" type="presOf" srcId="{7C294285-42C0-478A-AC57-03F278256798}" destId="{ED8AA296-10A7-46E4-BF01-6F3A8F0FFB23}" srcOrd="0" destOrd="0" presId="urn:microsoft.com/office/officeart/2005/8/layout/radial6"/>
    <dgm:cxn modelId="{03176881-E7BF-4C7D-9E13-020FAA28A1D3}" type="presOf" srcId="{620FF8EA-9FD7-47EE-8445-AB2C53074676}" destId="{851B514C-D764-4DA9-85A1-5D81800B75AC}" srcOrd="0" destOrd="0" presId="urn:microsoft.com/office/officeart/2005/8/layout/radial6"/>
    <dgm:cxn modelId="{9E9C7587-8CD2-4F03-85F1-C6059F9944E7}" srcId="{492066EC-9C20-4676-BC5B-7DD00175CEF1}" destId="{C79B8A9C-A422-4CBC-A760-C00C5B7199A1}" srcOrd="10" destOrd="0" parTransId="{D42AF9B4-1F5B-4E46-8F9B-E305CC22B877}" sibTransId="{DF70FCA1-AAAF-4715-ADD9-5C4598730306}"/>
    <dgm:cxn modelId="{8A509588-C4FF-4235-B3EA-63DFFE309F9D}" type="presOf" srcId="{A6F7371F-A6B6-4D41-97B1-2253CB209CAF}" destId="{AA3B5D98-5DAB-4710-929F-3229F8DA8C60}" srcOrd="0" destOrd="0" presId="urn:microsoft.com/office/officeart/2005/8/layout/radial6"/>
    <dgm:cxn modelId="{00907989-05B0-48C2-ADEE-BB46EEFE021B}" type="presOf" srcId="{ABC2E07C-96AB-4BB1-B2DA-9DC859B6A422}" destId="{4FB19775-B2DF-4554-AFF2-D807108DC8C9}" srcOrd="0" destOrd="0" presId="urn:microsoft.com/office/officeart/2005/8/layout/radial6"/>
    <dgm:cxn modelId="{AF4A7A8B-F6C0-4C41-A635-9B181CACF80A}" type="presOf" srcId="{5F53DA32-999A-43BD-B597-F0BD7D1776C5}" destId="{72A6D5FE-612E-4DFD-94FF-4CF6725DEEB7}" srcOrd="0" destOrd="0" presId="urn:microsoft.com/office/officeart/2005/8/layout/radial6"/>
    <dgm:cxn modelId="{17E37D91-F904-4BBA-BF13-4AF966DEA1CE}" type="presOf" srcId="{44EAE18B-2EB0-474E-9A56-485DED16DBD9}" destId="{20D58573-9305-4740-BAC0-2ECB22CAE3FE}" srcOrd="0" destOrd="0" presId="urn:microsoft.com/office/officeart/2005/8/layout/radial6"/>
    <dgm:cxn modelId="{CE8E8991-2DC1-4594-8817-9916C784762F}" type="presOf" srcId="{4198321E-4BA5-4670-8B04-DE923F121680}" destId="{2896CB26-0B6C-46B5-8689-BEC1D627F562}" srcOrd="0" destOrd="0" presId="urn:microsoft.com/office/officeart/2005/8/layout/radial6"/>
    <dgm:cxn modelId="{3151E998-2391-4A1E-AA5E-4E80D32BFDB1}" type="presOf" srcId="{78B0963E-DD9C-4D71-97D4-FAD711D7520C}" destId="{1C0394BC-4745-4ADF-B581-CFF442B292E6}" srcOrd="0" destOrd="0" presId="urn:microsoft.com/office/officeart/2005/8/layout/radial6"/>
    <dgm:cxn modelId="{1593D3AF-0B0A-4095-A335-4C10F47ADEA7}" type="presOf" srcId="{B5F2B88D-D15E-42A4-B641-470AF1E6FCE0}" destId="{B7908008-8627-4672-A227-63FB93EDD07F}" srcOrd="0" destOrd="0" presId="urn:microsoft.com/office/officeart/2005/8/layout/radial6"/>
    <dgm:cxn modelId="{6FDBE3B4-07D0-4C32-9DE9-7E5AA4E9B675}" srcId="{492066EC-9C20-4676-BC5B-7DD00175CEF1}" destId="{FBD067B1-694B-405D-93A6-BB60C885500D}" srcOrd="9" destOrd="0" parTransId="{278EC3DF-7599-4B51-9895-395B814D16B8}" sibTransId="{620FF8EA-9FD7-47EE-8445-AB2C53074676}"/>
    <dgm:cxn modelId="{2D823EB5-0CDA-4DDB-8271-01B7FB80F46F}" type="presOf" srcId="{B3CBED25-8D5C-4202-ACFF-4F8E93CB39F3}" destId="{3D7CA8EF-CA7F-4420-BC66-7461EC36C014}" srcOrd="0" destOrd="0" presId="urn:microsoft.com/office/officeart/2005/8/layout/radial6"/>
    <dgm:cxn modelId="{CCB4F3C5-8228-4306-ABE0-6641FD7CBA5D}" srcId="{492066EC-9C20-4676-BC5B-7DD00175CEF1}" destId="{CCA83431-60C5-4FE2-9F5B-FFE0BA93F699}" srcOrd="7" destOrd="0" parTransId="{5AC260CD-9F34-477F-B84B-BB9BDD0FC17D}" sibTransId="{5F53DA32-999A-43BD-B597-F0BD7D1776C5}"/>
    <dgm:cxn modelId="{91729BC9-E5F1-48CF-A53A-49BBE6F816C6}" srcId="{492066EC-9C20-4676-BC5B-7DD00175CEF1}" destId="{2C3A4996-7C94-432A-A125-05472BE196CC}" srcOrd="8" destOrd="0" parTransId="{A9063088-82AD-4708-9BDE-AC47CEAB48D4}" sibTransId="{BE399270-DCBD-417E-8EF5-A325BAD165B6}"/>
    <dgm:cxn modelId="{A53B99D7-48C3-445D-A96C-F7A2664EB638}" type="presOf" srcId="{61369621-4BDE-4876-8EA7-D4ED4B47303E}" destId="{8CAEDFA4-8FAE-4FF4-AA59-6FAE13D44536}" srcOrd="0" destOrd="0" presId="urn:microsoft.com/office/officeart/2005/8/layout/radial6"/>
    <dgm:cxn modelId="{D41324D8-D1F5-4952-AD68-638BB6E7EC88}" type="presOf" srcId="{BE399270-DCBD-417E-8EF5-A325BAD165B6}" destId="{8EAAD91E-6F86-4488-8225-34A1DB852814}" srcOrd="0" destOrd="0" presId="urn:microsoft.com/office/officeart/2005/8/layout/radial6"/>
    <dgm:cxn modelId="{338F7FDE-4BFE-4A61-B741-98264C129018}" srcId="{492066EC-9C20-4676-BC5B-7DD00175CEF1}" destId="{CCB584CB-4979-4400-BFCD-9A62FE3F4D63}" srcOrd="6" destOrd="0" parTransId="{B5CDD739-3FC2-4147-B6D7-BE47EE01D1BB}" sibTransId="{A6F7371F-A6B6-4D41-97B1-2253CB209CAF}"/>
    <dgm:cxn modelId="{72460EE4-600D-4E4A-A62C-A45B5A97D280}" srcId="{492066EC-9C20-4676-BC5B-7DD00175CEF1}" destId="{B5F2B88D-D15E-42A4-B641-470AF1E6FCE0}" srcOrd="0" destOrd="0" parTransId="{E987759D-A7D7-48AF-B276-CE178FF5E68C}" sibTransId="{E0D6F422-BDF8-4A6C-B966-150D93ABEFB4}"/>
    <dgm:cxn modelId="{A5775FE7-1BA1-4AD3-8540-DC14B951C771}" type="presOf" srcId="{E1CBE2F8-0C09-4957-9F4C-AD428B316A13}" destId="{B8889733-C9BF-4364-9CB0-4CB42B289F8C}" srcOrd="0" destOrd="0" presId="urn:microsoft.com/office/officeart/2005/8/layout/radial6"/>
    <dgm:cxn modelId="{62AFE5F3-BD5C-4486-B62F-A3EFAA3491C6}" srcId="{492066EC-9C20-4676-BC5B-7DD00175CEF1}" destId="{E1E05362-D861-4C91-A885-488E839979B7}" srcOrd="3" destOrd="0" parTransId="{E6BC485F-B5AC-4EBF-97CC-17293D47E3B5}" sibTransId="{B3CBED25-8D5C-4202-ACFF-4F8E93CB39F3}"/>
    <dgm:cxn modelId="{F687F491-A5CA-427F-A6D5-5B3277CAFA23}" type="presParOf" srcId="{10C11A37-39E3-4051-992B-0844167531A1}" destId="{70DA5D7B-0D6A-437E-B8A5-326CAE657081}" srcOrd="0" destOrd="0" presId="urn:microsoft.com/office/officeart/2005/8/layout/radial6"/>
    <dgm:cxn modelId="{E48B5B6E-483E-4B64-B89D-85B9F79CFD3E}" type="presParOf" srcId="{10C11A37-39E3-4051-992B-0844167531A1}" destId="{B7908008-8627-4672-A227-63FB93EDD07F}" srcOrd="1" destOrd="0" presId="urn:microsoft.com/office/officeart/2005/8/layout/radial6"/>
    <dgm:cxn modelId="{3FBFFDBA-BB74-4A43-A517-4C3A8913DF11}" type="presParOf" srcId="{10C11A37-39E3-4051-992B-0844167531A1}" destId="{2532C4A6-EEC7-4024-9D41-3DAA52BDC3F7}" srcOrd="2" destOrd="0" presId="urn:microsoft.com/office/officeart/2005/8/layout/radial6"/>
    <dgm:cxn modelId="{14C92575-7FA8-4E6A-BDA6-9FE10AB8FED3}" type="presParOf" srcId="{10C11A37-39E3-4051-992B-0844167531A1}" destId="{117D5E82-7339-44A6-BA8C-1F27FA86AEEA}" srcOrd="3" destOrd="0" presId="urn:microsoft.com/office/officeart/2005/8/layout/radial6"/>
    <dgm:cxn modelId="{173B7303-3CCB-477C-B255-1B9395DE64C9}" type="presParOf" srcId="{10C11A37-39E3-4051-992B-0844167531A1}" destId="{1C0394BC-4745-4ADF-B581-CFF442B292E6}" srcOrd="4" destOrd="0" presId="urn:microsoft.com/office/officeart/2005/8/layout/radial6"/>
    <dgm:cxn modelId="{3B2B7CAD-71B7-4286-84E8-44199F47CE2E}" type="presParOf" srcId="{10C11A37-39E3-4051-992B-0844167531A1}" destId="{607C9681-E5CA-48F6-8316-E7260F5992BB}" srcOrd="5" destOrd="0" presId="urn:microsoft.com/office/officeart/2005/8/layout/radial6"/>
    <dgm:cxn modelId="{5A404490-C86B-4EF2-8270-8B19B3C8CD74}" type="presParOf" srcId="{10C11A37-39E3-4051-992B-0844167531A1}" destId="{7AA91BD5-FE61-4A22-929C-A4F3C87012F5}" srcOrd="6" destOrd="0" presId="urn:microsoft.com/office/officeart/2005/8/layout/radial6"/>
    <dgm:cxn modelId="{F77024B5-CA85-454D-B465-E6D3E96AF8EC}" type="presParOf" srcId="{10C11A37-39E3-4051-992B-0844167531A1}" destId="{4FB19775-B2DF-4554-AFF2-D807108DC8C9}" srcOrd="7" destOrd="0" presId="urn:microsoft.com/office/officeart/2005/8/layout/radial6"/>
    <dgm:cxn modelId="{4EEE9DF3-8845-40AC-B607-7F2AEBF7C008}" type="presParOf" srcId="{10C11A37-39E3-4051-992B-0844167531A1}" destId="{5E6D0B2A-D173-4CF5-B89A-7C69FC07C85B}" srcOrd="8" destOrd="0" presId="urn:microsoft.com/office/officeart/2005/8/layout/radial6"/>
    <dgm:cxn modelId="{28678A39-3671-4A1A-B3BC-7354CC703FB8}" type="presParOf" srcId="{10C11A37-39E3-4051-992B-0844167531A1}" destId="{B8889733-C9BF-4364-9CB0-4CB42B289F8C}" srcOrd="9" destOrd="0" presId="urn:microsoft.com/office/officeart/2005/8/layout/radial6"/>
    <dgm:cxn modelId="{0083BC07-6FE5-40D2-84E6-246E2B2AEB45}" type="presParOf" srcId="{10C11A37-39E3-4051-992B-0844167531A1}" destId="{9C7140CB-0532-4C48-99C5-F6A9E14AE7B2}" srcOrd="10" destOrd="0" presId="urn:microsoft.com/office/officeart/2005/8/layout/radial6"/>
    <dgm:cxn modelId="{990F7B56-D04A-4C93-BAC3-38219273F7C1}" type="presParOf" srcId="{10C11A37-39E3-4051-992B-0844167531A1}" destId="{4768CC97-696F-491F-A884-9223ACC8D0A0}" srcOrd="11" destOrd="0" presId="urn:microsoft.com/office/officeart/2005/8/layout/radial6"/>
    <dgm:cxn modelId="{323430EA-1837-4A27-85BE-28E70CE9F165}" type="presParOf" srcId="{10C11A37-39E3-4051-992B-0844167531A1}" destId="{3D7CA8EF-CA7F-4420-BC66-7461EC36C014}" srcOrd="12" destOrd="0" presId="urn:microsoft.com/office/officeart/2005/8/layout/radial6"/>
    <dgm:cxn modelId="{684B5F4F-F3D4-4FE5-88F7-D1667FD60FA7}" type="presParOf" srcId="{10C11A37-39E3-4051-992B-0844167531A1}" destId="{ED8AA296-10A7-46E4-BF01-6F3A8F0FFB23}" srcOrd="13" destOrd="0" presId="urn:microsoft.com/office/officeart/2005/8/layout/radial6"/>
    <dgm:cxn modelId="{4D8A050F-DF60-4121-A4BC-3D878B2C33FD}" type="presParOf" srcId="{10C11A37-39E3-4051-992B-0844167531A1}" destId="{D5506409-B2F5-4FCA-A8D7-D58D8FFBDC13}" srcOrd="14" destOrd="0" presId="urn:microsoft.com/office/officeart/2005/8/layout/radial6"/>
    <dgm:cxn modelId="{1FD531D2-5F6B-4003-A3E0-A7A5FF53CB08}" type="presParOf" srcId="{10C11A37-39E3-4051-992B-0844167531A1}" destId="{20D58573-9305-4740-BAC0-2ECB22CAE3FE}" srcOrd="15" destOrd="0" presId="urn:microsoft.com/office/officeart/2005/8/layout/radial6"/>
    <dgm:cxn modelId="{51FCE246-4C49-4E52-BD43-D996D41E8122}" type="presParOf" srcId="{10C11A37-39E3-4051-992B-0844167531A1}" destId="{2896CB26-0B6C-46B5-8689-BEC1D627F562}" srcOrd="16" destOrd="0" presId="urn:microsoft.com/office/officeart/2005/8/layout/radial6"/>
    <dgm:cxn modelId="{7F4DAC99-D65B-42BC-83AC-493E19352573}" type="presParOf" srcId="{10C11A37-39E3-4051-992B-0844167531A1}" destId="{305148B5-E402-4C2C-B0BD-FAD94E28C82F}" srcOrd="17" destOrd="0" presId="urn:microsoft.com/office/officeart/2005/8/layout/radial6"/>
    <dgm:cxn modelId="{D5E2E892-B472-4BC3-BF16-4956431ECB27}" type="presParOf" srcId="{10C11A37-39E3-4051-992B-0844167531A1}" destId="{8CAEDFA4-8FAE-4FF4-AA59-6FAE13D44536}" srcOrd="18" destOrd="0" presId="urn:microsoft.com/office/officeart/2005/8/layout/radial6"/>
    <dgm:cxn modelId="{85AA72B5-1F3B-4D0E-A008-086A849B8EB1}" type="presParOf" srcId="{10C11A37-39E3-4051-992B-0844167531A1}" destId="{A4B7D126-C8AA-423D-AD75-E9EDF1B1F164}" srcOrd="19" destOrd="0" presId="urn:microsoft.com/office/officeart/2005/8/layout/radial6"/>
    <dgm:cxn modelId="{695DC0C3-E0EA-4E6B-892F-F8F85C5489C7}" type="presParOf" srcId="{10C11A37-39E3-4051-992B-0844167531A1}" destId="{FAFF90DC-35ED-438F-A412-AB2ABAA3DAE2}" srcOrd="20" destOrd="0" presId="urn:microsoft.com/office/officeart/2005/8/layout/radial6"/>
    <dgm:cxn modelId="{A29589E7-82B5-472D-AA90-9C39B346C197}" type="presParOf" srcId="{10C11A37-39E3-4051-992B-0844167531A1}" destId="{AA3B5D98-5DAB-4710-929F-3229F8DA8C60}" srcOrd="21" destOrd="0" presId="urn:microsoft.com/office/officeart/2005/8/layout/radial6"/>
    <dgm:cxn modelId="{C1D8B4B5-6B68-4F20-B055-FAE89309D71D}" type="presParOf" srcId="{10C11A37-39E3-4051-992B-0844167531A1}" destId="{5C38CF35-0BF4-49C7-B9E5-CFEF0042EEA7}" srcOrd="22" destOrd="0" presId="urn:microsoft.com/office/officeart/2005/8/layout/radial6"/>
    <dgm:cxn modelId="{F898CB61-6143-4D6B-ACA0-B1B2C656CEB8}" type="presParOf" srcId="{10C11A37-39E3-4051-992B-0844167531A1}" destId="{D3D49479-F0AE-4209-8737-FF8EA0CF6926}" srcOrd="23" destOrd="0" presId="urn:microsoft.com/office/officeart/2005/8/layout/radial6"/>
    <dgm:cxn modelId="{ABDF6A8A-7E60-4F1E-831B-82E7C1172923}" type="presParOf" srcId="{10C11A37-39E3-4051-992B-0844167531A1}" destId="{72A6D5FE-612E-4DFD-94FF-4CF6725DEEB7}" srcOrd="24" destOrd="0" presId="urn:microsoft.com/office/officeart/2005/8/layout/radial6"/>
    <dgm:cxn modelId="{F40560B6-18DB-4803-89C0-E2939248444A}" type="presParOf" srcId="{10C11A37-39E3-4051-992B-0844167531A1}" destId="{CA13A592-39E2-4F3F-B7AF-ECD00E151CDE}" srcOrd="25" destOrd="0" presId="urn:microsoft.com/office/officeart/2005/8/layout/radial6"/>
    <dgm:cxn modelId="{863384E4-1014-43EC-AE8E-F6618019F853}" type="presParOf" srcId="{10C11A37-39E3-4051-992B-0844167531A1}" destId="{EA7C73F6-C0E3-4E4B-9C88-CA515D8ACEDF}" srcOrd="26" destOrd="0" presId="urn:microsoft.com/office/officeart/2005/8/layout/radial6"/>
    <dgm:cxn modelId="{DCC52C49-AF40-4214-93F9-4E5304904FC7}" type="presParOf" srcId="{10C11A37-39E3-4051-992B-0844167531A1}" destId="{8EAAD91E-6F86-4488-8225-34A1DB852814}" srcOrd="27" destOrd="0" presId="urn:microsoft.com/office/officeart/2005/8/layout/radial6"/>
    <dgm:cxn modelId="{DBC5ABB7-B745-4B80-858A-A86E561D1CB1}" type="presParOf" srcId="{10C11A37-39E3-4051-992B-0844167531A1}" destId="{452205A4-9B11-4C17-9CC4-4CE252C9F085}" srcOrd="28" destOrd="0" presId="urn:microsoft.com/office/officeart/2005/8/layout/radial6"/>
    <dgm:cxn modelId="{9107D06C-4F57-4858-82CB-46C301578200}" type="presParOf" srcId="{10C11A37-39E3-4051-992B-0844167531A1}" destId="{E40EE787-C7D0-46E4-88D7-B61DF052D263}" srcOrd="29" destOrd="0" presId="urn:microsoft.com/office/officeart/2005/8/layout/radial6"/>
    <dgm:cxn modelId="{AD127F80-C6A3-4A6F-8C34-E156DF8BA786}" type="presParOf" srcId="{10C11A37-39E3-4051-992B-0844167531A1}" destId="{851B514C-D764-4DA9-85A1-5D81800B75AC}" srcOrd="30" destOrd="0" presId="urn:microsoft.com/office/officeart/2005/8/layout/radial6"/>
    <dgm:cxn modelId="{C6BD5B62-5FC3-4EEB-8AC1-DE9EC00083C6}" type="presParOf" srcId="{10C11A37-39E3-4051-992B-0844167531A1}" destId="{96A09564-9249-4BA5-B334-1F284E8C2B64}" srcOrd="31" destOrd="0" presId="urn:microsoft.com/office/officeart/2005/8/layout/radial6"/>
    <dgm:cxn modelId="{AE51A2E8-1F62-4EAF-9980-9D43EA51FC6F}" type="presParOf" srcId="{10C11A37-39E3-4051-992B-0844167531A1}" destId="{1957EF5E-95D1-4664-A32F-2EAE96E00A7A}" srcOrd="32" destOrd="0" presId="urn:microsoft.com/office/officeart/2005/8/layout/radial6"/>
    <dgm:cxn modelId="{0EA1D4C4-607F-45F2-99DD-6F1FD79DA289}" type="presParOf" srcId="{10C11A37-39E3-4051-992B-0844167531A1}" destId="{801BE16C-2A03-4AA1-9677-8BF08CD62308}" srcOrd="33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BE16C-2A03-4AA1-9677-8BF08CD62308}">
      <dsp:nvSpPr>
        <dsp:cNvPr id="0" name=""/>
        <dsp:cNvSpPr/>
      </dsp:nvSpPr>
      <dsp:spPr>
        <a:xfrm>
          <a:off x="695581" y="117455"/>
          <a:ext cx="1458860" cy="1458860"/>
        </a:xfrm>
        <a:prstGeom prst="blockArc">
          <a:avLst>
            <a:gd name="adj1" fmla="val 14236364"/>
            <a:gd name="adj2" fmla="val 16200000"/>
            <a:gd name="adj3" fmla="val 249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1B514C-D764-4DA9-85A1-5D81800B75AC}">
      <dsp:nvSpPr>
        <dsp:cNvPr id="0" name=""/>
        <dsp:cNvSpPr/>
      </dsp:nvSpPr>
      <dsp:spPr>
        <a:xfrm>
          <a:off x="695581" y="117455"/>
          <a:ext cx="1458860" cy="1458860"/>
        </a:xfrm>
        <a:prstGeom prst="blockArc">
          <a:avLst>
            <a:gd name="adj1" fmla="val 12272727"/>
            <a:gd name="adj2" fmla="val 14236364"/>
            <a:gd name="adj3" fmla="val 249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AD91E-6F86-4488-8225-34A1DB852814}">
      <dsp:nvSpPr>
        <dsp:cNvPr id="0" name=""/>
        <dsp:cNvSpPr/>
      </dsp:nvSpPr>
      <dsp:spPr>
        <a:xfrm>
          <a:off x="695581" y="117455"/>
          <a:ext cx="1458860" cy="1458860"/>
        </a:xfrm>
        <a:prstGeom prst="blockArc">
          <a:avLst>
            <a:gd name="adj1" fmla="val 10309091"/>
            <a:gd name="adj2" fmla="val 12272727"/>
            <a:gd name="adj3" fmla="val 249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6D5FE-612E-4DFD-94FF-4CF6725DEEB7}">
      <dsp:nvSpPr>
        <dsp:cNvPr id="0" name=""/>
        <dsp:cNvSpPr/>
      </dsp:nvSpPr>
      <dsp:spPr>
        <a:xfrm>
          <a:off x="695581" y="117455"/>
          <a:ext cx="1458860" cy="1458860"/>
        </a:xfrm>
        <a:prstGeom prst="blockArc">
          <a:avLst>
            <a:gd name="adj1" fmla="val 8345455"/>
            <a:gd name="adj2" fmla="val 10309091"/>
            <a:gd name="adj3" fmla="val 249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B5D98-5DAB-4710-929F-3229F8DA8C60}">
      <dsp:nvSpPr>
        <dsp:cNvPr id="0" name=""/>
        <dsp:cNvSpPr/>
      </dsp:nvSpPr>
      <dsp:spPr>
        <a:xfrm>
          <a:off x="695581" y="117455"/>
          <a:ext cx="1458860" cy="1458860"/>
        </a:xfrm>
        <a:prstGeom prst="blockArc">
          <a:avLst>
            <a:gd name="adj1" fmla="val 6381818"/>
            <a:gd name="adj2" fmla="val 8345455"/>
            <a:gd name="adj3" fmla="val 249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EDFA4-8FAE-4FF4-AA59-6FAE13D44536}">
      <dsp:nvSpPr>
        <dsp:cNvPr id="0" name=""/>
        <dsp:cNvSpPr/>
      </dsp:nvSpPr>
      <dsp:spPr>
        <a:xfrm>
          <a:off x="695581" y="117455"/>
          <a:ext cx="1458860" cy="1458860"/>
        </a:xfrm>
        <a:prstGeom prst="blockArc">
          <a:avLst>
            <a:gd name="adj1" fmla="val 4418182"/>
            <a:gd name="adj2" fmla="val 6381818"/>
            <a:gd name="adj3" fmla="val 249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D58573-9305-4740-BAC0-2ECB22CAE3FE}">
      <dsp:nvSpPr>
        <dsp:cNvPr id="0" name=""/>
        <dsp:cNvSpPr/>
      </dsp:nvSpPr>
      <dsp:spPr>
        <a:xfrm>
          <a:off x="695581" y="117455"/>
          <a:ext cx="1458860" cy="1458860"/>
        </a:xfrm>
        <a:prstGeom prst="blockArc">
          <a:avLst>
            <a:gd name="adj1" fmla="val 2454545"/>
            <a:gd name="adj2" fmla="val 4418182"/>
            <a:gd name="adj3" fmla="val 249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7CA8EF-CA7F-4420-BC66-7461EC36C014}">
      <dsp:nvSpPr>
        <dsp:cNvPr id="0" name=""/>
        <dsp:cNvSpPr/>
      </dsp:nvSpPr>
      <dsp:spPr>
        <a:xfrm>
          <a:off x="695581" y="117455"/>
          <a:ext cx="1458860" cy="1458860"/>
        </a:xfrm>
        <a:prstGeom prst="blockArc">
          <a:avLst>
            <a:gd name="adj1" fmla="val 490909"/>
            <a:gd name="adj2" fmla="val 2454545"/>
            <a:gd name="adj3" fmla="val 249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89733-C9BF-4364-9CB0-4CB42B289F8C}">
      <dsp:nvSpPr>
        <dsp:cNvPr id="0" name=""/>
        <dsp:cNvSpPr/>
      </dsp:nvSpPr>
      <dsp:spPr>
        <a:xfrm>
          <a:off x="695581" y="117455"/>
          <a:ext cx="1458860" cy="1458860"/>
        </a:xfrm>
        <a:prstGeom prst="blockArc">
          <a:avLst>
            <a:gd name="adj1" fmla="val 20127273"/>
            <a:gd name="adj2" fmla="val 490909"/>
            <a:gd name="adj3" fmla="val 249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A91BD5-FE61-4A22-929C-A4F3C87012F5}">
      <dsp:nvSpPr>
        <dsp:cNvPr id="0" name=""/>
        <dsp:cNvSpPr/>
      </dsp:nvSpPr>
      <dsp:spPr>
        <a:xfrm>
          <a:off x="695581" y="117455"/>
          <a:ext cx="1458860" cy="1458860"/>
        </a:xfrm>
        <a:prstGeom prst="blockArc">
          <a:avLst>
            <a:gd name="adj1" fmla="val 18163636"/>
            <a:gd name="adj2" fmla="val 20127273"/>
            <a:gd name="adj3" fmla="val 249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7D5E82-7339-44A6-BA8C-1F27FA86AEEA}">
      <dsp:nvSpPr>
        <dsp:cNvPr id="0" name=""/>
        <dsp:cNvSpPr/>
      </dsp:nvSpPr>
      <dsp:spPr>
        <a:xfrm>
          <a:off x="695581" y="117455"/>
          <a:ext cx="1458860" cy="1458860"/>
        </a:xfrm>
        <a:prstGeom prst="blockArc">
          <a:avLst>
            <a:gd name="adj1" fmla="val 16200000"/>
            <a:gd name="adj2" fmla="val 18163636"/>
            <a:gd name="adj3" fmla="val 249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DA5D7B-0D6A-437E-B8A5-326CAE657081}">
      <dsp:nvSpPr>
        <dsp:cNvPr id="0" name=""/>
        <dsp:cNvSpPr/>
      </dsp:nvSpPr>
      <dsp:spPr>
        <a:xfrm>
          <a:off x="1137341" y="559217"/>
          <a:ext cx="575340" cy="57533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GB" sz="500" kern="1200" dirty="0">
              <a:solidFill>
                <a:schemeClr val="accent1">
                  <a:lumMod val="50000"/>
                </a:schemeClr>
              </a:solidFill>
            </a:rPr>
          </a:br>
          <a:br>
            <a:rPr lang="en-GB" sz="500" kern="1200" dirty="0">
              <a:solidFill>
                <a:schemeClr val="accent1">
                  <a:lumMod val="50000"/>
                </a:schemeClr>
              </a:solidFill>
            </a:rPr>
          </a:br>
          <a:br>
            <a:rPr lang="en-GB" sz="500" kern="1200" dirty="0">
              <a:solidFill>
                <a:schemeClr val="accent1">
                  <a:lumMod val="50000"/>
                </a:schemeClr>
              </a:solidFill>
            </a:rPr>
          </a:br>
          <a:endParaRPr lang="en-GB" sz="500" b="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1221598" y="643473"/>
        <a:ext cx="406826" cy="406824"/>
      </dsp:txXfrm>
    </dsp:sp>
    <dsp:sp modelId="{B7908008-8627-4672-A227-63FB93EDD07F}">
      <dsp:nvSpPr>
        <dsp:cNvPr id="0" name=""/>
        <dsp:cNvSpPr/>
      </dsp:nvSpPr>
      <dsp:spPr>
        <a:xfrm>
          <a:off x="1261601" y="-36872"/>
          <a:ext cx="326821" cy="3268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>
              <a:solidFill>
                <a:schemeClr val="accent1">
                  <a:lumMod val="50000"/>
                </a:schemeClr>
              </a:solidFill>
            </a:rPr>
            <a:t>TGB</a:t>
          </a:r>
        </a:p>
      </dsp:txBody>
      <dsp:txXfrm>
        <a:off x="1309463" y="10990"/>
        <a:ext cx="231097" cy="231097"/>
      </dsp:txXfrm>
    </dsp:sp>
    <dsp:sp modelId="{1C0394BC-4745-4ADF-B581-CFF442B292E6}">
      <dsp:nvSpPr>
        <dsp:cNvPr id="0" name=""/>
        <dsp:cNvSpPr/>
      </dsp:nvSpPr>
      <dsp:spPr>
        <a:xfrm>
          <a:off x="1651050" y="77479"/>
          <a:ext cx="326821" cy="3268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>
              <a:solidFill>
                <a:schemeClr val="accent1">
                  <a:lumMod val="50000"/>
                </a:schemeClr>
              </a:solidFill>
            </a:rPr>
            <a:t>ARC</a:t>
          </a:r>
        </a:p>
      </dsp:txBody>
      <dsp:txXfrm>
        <a:off x="1698912" y="125341"/>
        <a:ext cx="231097" cy="231097"/>
      </dsp:txXfrm>
    </dsp:sp>
    <dsp:sp modelId="{4FB19775-B2DF-4554-AFF2-D807108DC8C9}">
      <dsp:nvSpPr>
        <dsp:cNvPr id="0" name=""/>
        <dsp:cNvSpPr/>
      </dsp:nvSpPr>
      <dsp:spPr>
        <a:xfrm>
          <a:off x="1916852" y="384231"/>
          <a:ext cx="326821" cy="3268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>
              <a:solidFill>
                <a:schemeClr val="accent1">
                  <a:lumMod val="50000"/>
                </a:schemeClr>
              </a:solidFill>
            </a:rPr>
            <a:t>CERN</a:t>
          </a:r>
        </a:p>
      </dsp:txBody>
      <dsp:txXfrm>
        <a:off x="1964714" y="432093"/>
        <a:ext cx="231097" cy="231097"/>
      </dsp:txXfrm>
    </dsp:sp>
    <dsp:sp modelId="{9C7140CB-0532-4C48-99C5-F6A9E14AE7B2}">
      <dsp:nvSpPr>
        <dsp:cNvPr id="0" name=""/>
        <dsp:cNvSpPr/>
      </dsp:nvSpPr>
      <dsp:spPr>
        <a:xfrm>
          <a:off x="1974617" y="785991"/>
          <a:ext cx="326821" cy="3268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>
              <a:solidFill>
                <a:schemeClr val="accent1">
                  <a:lumMod val="50000"/>
                </a:schemeClr>
              </a:solidFill>
            </a:rPr>
            <a:t>CNR-ISTI</a:t>
          </a:r>
        </a:p>
      </dsp:txBody>
      <dsp:txXfrm>
        <a:off x="2022479" y="833853"/>
        <a:ext cx="231097" cy="231097"/>
      </dsp:txXfrm>
    </dsp:sp>
    <dsp:sp modelId="{ED8AA296-10A7-46E4-BF01-6F3A8F0FFB23}">
      <dsp:nvSpPr>
        <dsp:cNvPr id="0" name=""/>
        <dsp:cNvSpPr/>
      </dsp:nvSpPr>
      <dsp:spPr>
        <a:xfrm>
          <a:off x="1806003" y="1155202"/>
          <a:ext cx="326821" cy="3268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>
              <a:solidFill>
                <a:schemeClr val="accent1">
                  <a:lumMod val="50000"/>
                </a:schemeClr>
              </a:solidFill>
            </a:rPr>
            <a:t>GEANT</a:t>
          </a:r>
        </a:p>
      </dsp:txBody>
      <dsp:txXfrm>
        <a:off x="1853865" y="1203064"/>
        <a:ext cx="231097" cy="231097"/>
      </dsp:txXfrm>
    </dsp:sp>
    <dsp:sp modelId="{2896CB26-0B6C-46B5-8689-BEC1D627F562}">
      <dsp:nvSpPr>
        <dsp:cNvPr id="0" name=""/>
        <dsp:cNvSpPr/>
      </dsp:nvSpPr>
      <dsp:spPr>
        <a:xfrm>
          <a:off x="1464546" y="1374643"/>
          <a:ext cx="326821" cy="3268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>
              <a:solidFill>
                <a:schemeClr val="accent1">
                  <a:lumMod val="50000"/>
                </a:schemeClr>
              </a:solidFill>
            </a:rPr>
            <a:t>CSC</a:t>
          </a:r>
        </a:p>
      </dsp:txBody>
      <dsp:txXfrm>
        <a:off x="1512408" y="1422505"/>
        <a:ext cx="231097" cy="231097"/>
      </dsp:txXfrm>
    </dsp:sp>
    <dsp:sp modelId="{A4B7D126-C8AA-423D-AD75-E9EDF1B1F164}">
      <dsp:nvSpPr>
        <dsp:cNvPr id="0" name=""/>
        <dsp:cNvSpPr/>
      </dsp:nvSpPr>
      <dsp:spPr>
        <a:xfrm>
          <a:off x="1058656" y="1374643"/>
          <a:ext cx="326821" cy="3268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>
              <a:solidFill>
                <a:schemeClr val="accent1">
                  <a:lumMod val="50000"/>
                </a:schemeClr>
              </a:solidFill>
            </a:rPr>
            <a:t>GO FAIR</a:t>
          </a:r>
        </a:p>
      </dsp:txBody>
      <dsp:txXfrm>
        <a:off x="1106518" y="1422505"/>
        <a:ext cx="231097" cy="231097"/>
      </dsp:txXfrm>
    </dsp:sp>
    <dsp:sp modelId="{5C38CF35-0BF4-49C7-B9E5-CFEF0042EEA7}">
      <dsp:nvSpPr>
        <dsp:cNvPr id="0" name=""/>
        <dsp:cNvSpPr/>
      </dsp:nvSpPr>
      <dsp:spPr>
        <a:xfrm>
          <a:off x="717198" y="1155202"/>
          <a:ext cx="326821" cy="3268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>
              <a:solidFill>
                <a:schemeClr val="accent1">
                  <a:lumMod val="50000"/>
                </a:schemeClr>
              </a:solidFill>
            </a:rPr>
            <a:t>Trust-IT</a:t>
          </a:r>
        </a:p>
      </dsp:txBody>
      <dsp:txXfrm>
        <a:off x="765060" y="1203064"/>
        <a:ext cx="231097" cy="231097"/>
      </dsp:txXfrm>
    </dsp:sp>
    <dsp:sp modelId="{CA13A592-39E2-4F3F-B7AF-ECD00E151CDE}">
      <dsp:nvSpPr>
        <dsp:cNvPr id="0" name=""/>
        <dsp:cNvSpPr/>
      </dsp:nvSpPr>
      <dsp:spPr>
        <a:xfrm>
          <a:off x="548585" y="785991"/>
          <a:ext cx="326821" cy="3268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>
              <a:solidFill>
                <a:schemeClr val="accent1">
                  <a:lumMod val="50000"/>
                </a:schemeClr>
              </a:solidFill>
            </a:rPr>
            <a:t>KIT</a:t>
          </a:r>
        </a:p>
      </dsp:txBody>
      <dsp:txXfrm>
        <a:off x="596447" y="833853"/>
        <a:ext cx="231097" cy="231097"/>
      </dsp:txXfrm>
    </dsp:sp>
    <dsp:sp modelId="{452205A4-9B11-4C17-9CC4-4CE252C9F085}">
      <dsp:nvSpPr>
        <dsp:cNvPr id="0" name=""/>
        <dsp:cNvSpPr/>
      </dsp:nvSpPr>
      <dsp:spPr>
        <a:xfrm>
          <a:off x="606350" y="384231"/>
          <a:ext cx="326821" cy="3268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>
              <a:solidFill>
                <a:schemeClr val="accent1">
                  <a:lumMod val="50000"/>
                </a:schemeClr>
              </a:solidFill>
            </a:rPr>
            <a:t>TUWIEN</a:t>
          </a:r>
        </a:p>
      </dsp:txBody>
      <dsp:txXfrm>
        <a:off x="654212" y="432093"/>
        <a:ext cx="231097" cy="231097"/>
      </dsp:txXfrm>
    </dsp:sp>
    <dsp:sp modelId="{96A09564-9249-4BA5-B334-1F284E8C2B64}">
      <dsp:nvSpPr>
        <dsp:cNvPr id="0" name=""/>
        <dsp:cNvSpPr/>
      </dsp:nvSpPr>
      <dsp:spPr>
        <a:xfrm>
          <a:off x="872152" y="77479"/>
          <a:ext cx="326821" cy="32682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>
              <a:solidFill>
                <a:schemeClr val="accent1">
                  <a:lumMod val="50000"/>
                </a:schemeClr>
              </a:solidFill>
            </a:rPr>
            <a:t>UKRI</a:t>
          </a:r>
        </a:p>
      </dsp:txBody>
      <dsp:txXfrm>
        <a:off x="920014" y="125341"/>
        <a:ext cx="231097" cy="231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605C8-60ED-AF4D-A147-014F4BAC0E3D}" type="datetimeFigureOut">
              <a:rPr lang="it-IT" smtClean="0"/>
              <a:t>13/03/2020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11C5E-528C-C149-8865-4CA72B6C70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681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473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1C5E-528C-C149-8865-4CA72B6C70F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83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1C5E-528C-C149-8865-4CA72B6C70F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689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1C5E-528C-C149-8865-4CA72B6C70F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1703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1C5E-528C-C149-8865-4CA72B6C70F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343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1C5E-528C-C149-8865-4CA72B6C70F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3168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1C5E-528C-C149-8865-4CA72B6C70F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0527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mailto:info@eoscsecretariat.eu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in/eosc-secretariat-79316117a/" TargetMode="External"/><Relationship Id="rId5" Type="http://schemas.openxmlformats.org/officeDocument/2006/relationships/hyperlink" Target="https://twitter.com/EoscSecretariat" TargetMode="External"/><Relationship Id="rId10" Type="http://schemas.openxmlformats.org/officeDocument/2006/relationships/image" Target="../media/image8.png"/><Relationship Id="rId4" Type="http://schemas.openxmlformats.org/officeDocument/2006/relationships/hyperlink" Target="http://www.eoscsecretariat.eu/" TargetMode="External"/><Relationship Id="rId9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3485072"/>
            <a:ext cx="7772400" cy="1562554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8495" y="5197925"/>
            <a:ext cx="6858000" cy="10303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i="1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3FB0-B60E-FB47-9DEB-D5A0F12E28D1}" type="datetime1">
              <a:rPr lang="it-IT" smtClean="0"/>
              <a:t>13/03/2020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9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9F42-A5EC-6345-BA71-4A7D45B88B50}" type="datetime1">
              <a:rPr lang="it-IT" smtClean="0"/>
              <a:t>13/03/2020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8919" y="6636907"/>
            <a:ext cx="5572664" cy="331932"/>
          </a:xfrm>
        </p:spPr>
        <p:txBody>
          <a:bodyPr/>
          <a:lstStyle/>
          <a:p>
            <a:r>
              <a:rPr lang="it-IT" dirty="0"/>
              <a:t>EOSC-Life AGM, 3 March 2020, </a:t>
            </a:r>
            <a:r>
              <a:rPr lang="it-IT" dirty="0" err="1"/>
              <a:t>Brussels</a:t>
            </a:r>
            <a:r>
              <a:rPr lang="it-IT" dirty="0"/>
              <a:t>, </a:t>
            </a:r>
            <a:r>
              <a:rPr lang="it-IT" dirty="0" err="1"/>
              <a:t>Belgium</a:t>
            </a:r>
            <a:endParaRPr lang="it-IT" dirty="0"/>
          </a:p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0832-AB1C-E34D-AA8B-C3967D9ADC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4034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98911-A766-7745-B86E-13B18795938C}" type="datetime1">
              <a:rPr lang="it-IT" smtClean="0"/>
              <a:t>13/03/2020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8581" y="6576001"/>
            <a:ext cx="5572664" cy="331932"/>
          </a:xfrm>
        </p:spPr>
        <p:txBody>
          <a:bodyPr/>
          <a:lstStyle/>
          <a:p>
            <a:r>
              <a:rPr lang="it-IT" dirty="0"/>
              <a:t>EOSC-Life AGM, 3 March 2020, </a:t>
            </a:r>
            <a:r>
              <a:rPr lang="it-IT" dirty="0" err="1"/>
              <a:t>Brussels</a:t>
            </a:r>
            <a:r>
              <a:rPr lang="it-IT" dirty="0"/>
              <a:t>, </a:t>
            </a:r>
            <a:r>
              <a:rPr lang="it-IT" dirty="0" err="1"/>
              <a:t>Belgium</a:t>
            </a:r>
            <a:endParaRPr lang="it-IT" dirty="0"/>
          </a:p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0832-AB1C-E34D-AA8B-C3967D9ADC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8068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356F-5187-0D45-AF3E-D3E05E00CCCA}" type="datetime1">
              <a:rPr lang="it-IT" smtClean="0"/>
              <a:t>13/03/2020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18581" y="6615805"/>
            <a:ext cx="5572664" cy="331932"/>
          </a:xfrm>
        </p:spPr>
        <p:txBody>
          <a:bodyPr/>
          <a:lstStyle/>
          <a:p>
            <a:r>
              <a:rPr lang="it-IT" dirty="0"/>
              <a:t>EOSC-Life AGM, 3 March 2020, </a:t>
            </a:r>
            <a:r>
              <a:rPr lang="it-IT" dirty="0" err="1"/>
              <a:t>Brussels</a:t>
            </a:r>
            <a:r>
              <a:rPr lang="it-IT" dirty="0"/>
              <a:t>, </a:t>
            </a:r>
            <a:r>
              <a:rPr lang="it-IT" dirty="0" err="1"/>
              <a:t>Belgium</a:t>
            </a:r>
            <a:endParaRPr lang="it-IT" dirty="0"/>
          </a:p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0832-AB1C-E34D-AA8B-C3967D9ADC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80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C7682-66BF-5E49-B55D-0D85DA26D997}" type="datetime1">
              <a:rPr lang="it-IT" smtClean="0"/>
              <a:t>13/03/2020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79762" y="6615805"/>
            <a:ext cx="5572664" cy="331932"/>
          </a:xfrm>
        </p:spPr>
        <p:txBody>
          <a:bodyPr/>
          <a:lstStyle/>
          <a:p>
            <a:r>
              <a:rPr lang="it-IT" dirty="0"/>
              <a:t>EOSC-Life AGM, 3 March 2020, </a:t>
            </a:r>
            <a:r>
              <a:rPr lang="it-IT" dirty="0" err="1"/>
              <a:t>Brussels</a:t>
            </a:r>
            <a:r>
              <a:rPr lang="it-IT" dirty="0"/>
              <a:t>, </a:t>
            </a:r>
            <a:r>
              <a:rPr lang="it-IT" dirty="0" err="1"/>
              <a:t>Belgium</a:t>
            </a:r>
            <a:endParaRPr lang="it-IT" dirty="0"/>
          </a:p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0832-AB1C-E34D-AA8B-C3967D9ADC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273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508B-921C-7340-B0A8-021302D25B68}" type="datetime1">
              <a:rPr lang="it-IT" smtClean="0"/>
              <a:t>13/03/2020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EOSC-Life AGM, 3 March 2020, Brussels, Belgium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0832-AB1C-E34D-AA8B-C3967D9ADC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8514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Rettangolo 90">
            <a:extLst>
              <a:ext uri="{FF2B5EF4-FFF2-40B4-BE49-F238E27FC236}">
                <a16:creationId xmlns:a16="http://schemas.microsoft.com/office/drawing/2014/main" id="{842EF27B-FDC3-4353-A184-05D9338BFB5F}"/>
              </a:ext>
            </a:extLst>
          </p:cNvPr>
          <p:cNvSpPr/>
          <p:nvPr userDrawn="1"/>
        </p:nvSpPr>
        <p:spPr>
          <a:xfrm>
            <a:off x="5433895" y="3627572"/>
            <a:ext cx="2876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C000"/>
                </a:solidFill>
              </a:rPr>
              <a:t>Get in touch with us!</a:t>
            </a:r>
          </a:p>
        </p:txBody>
      </p:sp>
      <p:sp>
        <p:nvSpPr>
          <p:cNvPr id="14" name="CasellaDiTesto 86">
            <a:extLst>
              <a:ext uri="{FF2B5EF4-FFF2-40B4-BE49-F238E27FC236}">
                <a16:creationId xmlns:a16="http://schemas.microsoft.com/office/drawing/2014/main" id="{BA64137E-614B-43E5-B3E0-A51CF68D178A}"/>
              </a:ext>
            </a:extLst>
          </p:cNvPr>
          <p:cNvSpPr txBox="1"/>
          <p:nvPr userDrawn="1"/>
        </p:nvSpPr>
        <p:spPr>
          <a:xfrm>
            <a:off x="5986745" y="4239536"/>
            <a:ext cx="225677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info@eoscsecretariat.eu</a:t>
            </a:r>
            <a:endParaRPr lang="en-GB" sz="1600" b="1" dirty="0">
              <a:solidFill>
                <a:schemeClr val="bg1"/>
              </a:solidFill>
            </a:endParaRPr>
          </a:p>
          <a:p>
            <a:endParaRPr lang="en-GB" sz="16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6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www.eoscsecretariat.eu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GB" sz="1600" b="1" dirty="0">
              <a:solidFill>
                <a:schemeClr val="bg1"/>
              </a:solidFill>
            </a:endParaRPr>
          </a:p>
          <a:p>
            <a:r>
              <a:rPr lang="it-IT" sz="16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it-IT" sz="1600" b="1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EoscSecretariat</a:t>
            </a:r>
            <a:endParaRPr lang="en-GB" sz="1600" b="1" dirty="0">
              <a:solidFill>
                <a:schemeClr val="bg1"/>
              </a:solidFill>
            </a:endParaRPr>
          </a:p>
          <a:p>
            <a:endParaRPr lang="en-GB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EOSC Secretariat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https://static.thenounproject.com/png/23267-200.png">
            <a:extLst>
              <a:ext uri="{FF2B5EF4-FFF2-40B4-BE49-F238E27FC236}">
                <a16:creationId xmlns:a16="http://schemas.microsoft.com/office/drawing/2014/main" id="{9383A472-56F9-4B05-B862-628852F2A3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749" y="5279964"/>
            <a:ext cx="284150" cy="2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static.thenounproject.com/png/2051022-200.png">
            <a:extLst>
              <a:ext uri="{FF2B5EF4-FFF2-40B4-BE49-F238E27FC236}">
                <a16:creationId xmlns:a16="http://schemas.microsoft.com/office/drawing/2014/main" id="{B8696221-AA74-402B-AC6D-99920AC087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749" y="5708763"/>
            <a:ext cx="284150" cy="2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static.thenounproject.com/png/1939503-200.png">
            <a:extLst>
              <a:ext uri="{FF2B5EF4-FFF2-40B4-BE49-F238E27FC236}">
                <a16:creationId xmlns:a16="http://schemas.microsoft.com/office/drawing/2014/main" id="{BDC95504-F8F3-48B2-86A3-1EEC0953EA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95" y="4778943"/>
            <a:ext cx="284150" cy="2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static.thenounproject.com/png/1456848-200.png">
            <a:extLst>
              <a:ext uri="{FF2B5EF4-FFF2-40B4-BE49-F238E27FC236}">
                <a16:creationId xmlns:a16="http://schemas.microsoft.com/office/drawing/2014/main" id="{E0B8A3AB-1082-4C96-81D7-EA23CCBF59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342" y="4277569"/>
            <a:ext cx="284150" cy="2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90">
            <a:extLst>
              <a:ext uri="{FF2B5EF4-FFF2-40B4-BE49-F238E27FC236}">
                <a16:creationId xmlns:a16="http://schemas.microsoft.com/office/drawing/2014/main" id="{7708FDA9-DA85-4CEC-BAC0-92FB33C77F06}"/>
              </a:ext>
            </a:extLst>
          </p:cNvPr>
          <p:cNvSpPr/>
          <p:nvPr userDrawn="1"/>
        </p:nvSpPr>
        <p:spPr>
          <a:xfrm>
            <a:off x="3190766" y="2461276"/>
            <a:ext cx="2876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Thank you!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E4B12164-80DA-4ECD-B06A-57376C0D3B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1915" y="3707254"/>
            <a:ext cx="3695700" cy="2427287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8131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20245"/>
            <a:ext cx="10880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1A438D2-340B-4F4A-B1E1-E3C43F4C2309}" type="datetime1">
              <a:rPr lang="it-IT" smtClean="0"/>
              <a:t>13/03/2020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8581" y="6545467"/>
            <a:ext cx="5572664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5532" y="6528871"/>
            <a:ext cx="699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4550832-AB1C-E34D-AA8B-C3967D9ADC8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51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rgbClr val="2A4A8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0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0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eg"/><Relationship Id="rId18" Type="http://schemas.openxmlformats.org/officeDocument/2006/relationships/image" Target="../media/image5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6.png"/><Relationship Id="rId17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5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3.jpe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op.europa.eu/en/publication-detail/-/publication/78ae5276-ae8e-11e9-9d01-01aa75ed71a1/language-en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hyperlink" Target="https://op.europa.eu/en/publication-detail/-/publication/3c379ccc-ee2c-11e9-a32c-01aa75ed71a1/language-en/format-PDF/source-106858146" TargetMode="Externa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eoscsecretariat.e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www.eoscsecretariat.eu/news-opinion/how-can-i-get-involved-eosc-working-groups" TargetMode="External"/><Relationship Id="rId4" Type="http://schemas.openxmlformats.org/officeDocument/2006/relationships/hyperlink" Target="mailto:allprojects@eoscsecretariat.eu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oscsecretariat.eu/eosc-interest-groups" TargetMode="External"/><Relationship Id="rId13" Type="http://schemas.openxmlformats.org/officeDocument/2006/relationships/image" Target="../media/image23.png"/><Relationship Id="rId18" Type="http://schemas.openxmlformats.org/officeDocument/2006/relationships/hyperlink" Target="https://www.eoscsecretariat.eu/eosc-federating-core" TargetMode="External"/><Relationship Id="rId3" Type="http://schemas.openxmlformats.org/officeDocument/2006/relationships/hyperlink" Target="https://www.eoscsecretariat.eu/eosc-liaison-platform/post/launch-initial-persistent-identifier-policy-eosc" TargetMode="External"/><Relationship Id="rId7" Type="http://schemas.openxmlformats.org/officeDocument/2006/relationships/image" Target="../media/image2.png"/><Relationship Id="rId12" Type="http://schemas.openxmlformats.org/officeDocument/2006/relationships/hyperlink" Target="https://www.eoscsecretariat.eu/researcher-engagement-and-use-cases" TargetMode="Externa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www.eoscsecretariat.eu/eosc-glossar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oscsecretariat.eu/news-opinion/cooperation-opportunities-hpc-eosc" TargetMode="External"/><Relationship Id="rId11" Type="http://schemas.openxmlformats.org/officeDocument/2006/relationships/hyperlink" Target="https://www.eoscsecretariat.eu/eosc-liaison-platform" TargetMode="External"/><Relationship Id="rId5" Type="http://schemas.openxmlformats.org/officeDocument/2006/relationships/hyperlink" Target="https://www.eoscsecretariat.eu/draft-eosc-rules-participation-rop-feedback-survey" TargetMode="External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hyperlink" Target="https://www.eoscsecretariat.eu/eosc-liaison-platform/post/interim-recommendations-fair-metrics-and-service-certification-apply" TargetMode="External"/><Relationship Id="rId9" Type="http://schemas.openxmlformats.org/officeDocument/2006/relationships/image" Target="../media/image21.png"/><Relationship Id="rId14" Type="http://schemas.openxmlformats.org/officeDocument/2006/relationships/hyperlink" Target="https://www.eoscsecretariat.eu/service-research-product-catalogues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7.png"/><Relationship Id="rId7" Type="http://schemas.openxmlformats.org/officeDocument/2006/relationships/hyperlink" Target="https://www.eoscsecretariat.eu/funding-opportunities/open-call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oscsecretariat.eu/study-suggestion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youtu.be/Wf3evSw7P0M" TargetMode="Externa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g"/><Relationship Id="rId3" Type="http://schemas.openxmlformats.org/officeDocument/2006/relationships/notesSlide" Target="../notesSlides/notesSlide6.xml"/><Relationship Id="rId7" Type="http://schemas.openxmlformats.org/officeDocument/2006/relationships/hyperlink" Target="https://zenodo.org/communities/eoscsecretariat/" TargetMode="External"/><Relationship Id="rId12" Type="http://schemas.openxmlformats.org/officeDocument/2006/relationships/image" Target="../media/image35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jpg"/><Relationship Id="rId1" Type="http://schemas.openxmlformats.org/officeDocument/2006/relationships/video" Target="https://www.youtube.com/embed/3HgnIe1Xu8I?feature=oembed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8.jp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4C24A4-FE60-FD48-8A3E-5DA8FC5D1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654" y="3485072"/>
            <a:ext cx="8435546" cy="1562554"/>
          </a:xfrm>
        </p:spPr>
        <p:txBody>
          <a:bodyPr>
            <a:normAutofit/>
          </a:bodyPr>
          <a:lstStyle/>
          <a:p>
            <a:r>
              <a:rPr lang="it-IT" dirty="0"/>
              <a:t>EOSCsecretariat.eu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5E88AD8-276A-D542-989A-02742CDF1B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Supporting EOSC Governance and its stakeholders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9272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D4D76FE8-4284-4048-BAAD-6963CF2C7AA5}"/>
              </a:ext>
            </a:extLst>
          </p:cNvPr>
          <p:cNvSpPr/>
          <p:nvPr/>
        </p:nvSpPr>
        <p:spPr>
          <a:xfrm>
            <a:off x="0" y="3234519"/>
            <a:ext cx="9144000" cy="190220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23CD0-727A-FB4C-B296-347F4EBE7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Stakeholder Engagement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5FCAD-7353-1F40-A7E4-2DE90DA3A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9662"/>
            <a:ext cx="4407374" cy="1674857"/>
          </a:xfrm>
        </p:spPr>
        <p:txBody>
          <a:bodyPr>
            <a:normAutofit/>
          </a:bodyPr>
          <a:lstStyle/>
          <a:p>
            <a:r>
              <a:rPr lang="en-GB" sz="2400" dirty="0"/>
              <a:t>EOSC Executive Board Consultation Day @EOSC-hub week, 18 May 2020, Karlsruhe, Germany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78AA6-AAC3-8D4C-94A0-3ADADE414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BBB27-C4D8-2440-88FB-2A663C27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0832-AB1C-E34D-AA8B-C3967D9ADC84}" type="slidenum">
              <a:rPr lang="it-IT" smtClean="0"/>
              <a:t>10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509D36-304C-7244-8BEF-E5539670C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684" y="1559662"/>
            <a:ext cx="3725838" cy="153041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3325EB-AE38-6649-B60B-1518D8D1CAF5}"/>
              </a:ext>
            </a:extLst>
          </p:cNvPr>
          <p:cNvSpPr txBox="1">
            <a:spLocks/>
          </p:cNvSpPr>
          <p:nvPr/>
        </p:nvSpPr>
        <p:spPr>
          <a:xfrm>
            <a:off x="628650" y="5298338"/>
            <a:ext cx="7478120" cy="1674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EOSC Symposium 2020, October 2020, Germany</a:t>
            </a:r>
          </a:p>
          <a:p>
            <a:r>
              <a:rPr lang="en-GB" dirty="0"/>
              <a:t>Final policy event, December 2020, Germany </a:t>
            </a:r>
          </a:p>
        </p:txBody>
      </p:sp>
      <p:pic>
        <p:nvPicPr>
          <p:cNvPr id="1026" name="Picture 2" descr="EOSC Symposium">
            <a:extLst>
              <a:ext uri="{FF2B5EF4-FFF2-40B4-BE49-F238E27FC236}">
                <a16:creationId xmlns:a16="http://schemas.microsoft.com/office/drawing/2014/main" id="{922A1E5F-374E-7F46-BE2D-3E0B41ADD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5" y="3477283"/>
            <a:ext cx="5241225" cy="136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CB7E3D-E38D-4251-886D-5B503F657BF6}"/>
              </a:ext>
            </a:extLst>
          </p:cNvPr>
          <p:cNvSpPr txBox="1">
            <a:spLocks/>
          </p:cNvSpPr>
          <p:nvPr/>
        </p:nvSpPr>
        <p:spPr>
          <a:xfrm>
            <a:off x="5398446" y="3429000"/>
            <a:ext cx="3540444" cy="559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 dirty="0"/>
              <a:t>EOSC Symposium 2019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71A8B70-FBF1-4BD9-A77C-23F6575795E9}"/>
              </a:ext>
            </a:extLst>
          </p:cNvPr>
          <p:cNvSpPr txBox="1">
            <a:spLocks/>
          </p:cNvSpPr>
          <p:nvPr/>
        </p:nvSpPr>
        <p:spPr>
          <a:xfrm>
            <a:off x="5404742" y="4014828"/>
            <a:ext cx="1169055" cy="623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 dirty="0"/>
              <a:t>+300</a:t>
            </a:r>
            <a:r>
              <a:rPr lang="en-GB" sz="1600" dirty="0"/>
              <a:t> participants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8828A75-DE67-4600-906A-8D603074CD0B}"/>
              </a:ext>
            </a:extLst>
          </p:cNvPr>
          <p:cNvSpPr txBox="1">
            <a:spLocks/>
          </p:cNvSpPr>
          <p:nvPr/>
        </p:nvSpPr>
        <p:spPr>
          <a:xfrm>
            <a:off x="6566274" y="4010685"/>
            <a:ext cx="1267909" cy="623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 dirty="0"/>
              <a:t>37 Countries </a:t>
            </a:r>
            <a:r>
              <a:rPr lang="en-GB" sz="1600" dirty="0"/>
              <a:t>represented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72AC95B-CCAC-4685-AD64-7C72BEE72476}"/>
              </a:ext>
            </a:extLst>
          </p:cNvPr>
          <p:cNvSpPr txBox="1">
            <a:spLocks/>
          </p:cNvSpPr>
          <p:nvPr/>
        </p:nvSpPr>
        <p:spPr>
          <a:xfrm>
            <a:off x="7735329" y="3973065"/>
            <a:ext cx="1366763" cy="623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 dirty="0"/>
              <a:t>49%</a:t>
            </a:r>
            <a:r>
              <a:rPr lang="en-GB" sz="1600" dirty="0"/>
              <a:t> from </a:t>
            </a:r>
            <a:r>
              <a:rPr lang="en-GB" sz="1600" b="1" dirty="0"/>
              <a:t>Academia /Research</a:t>
            </a:r>
          </a:p>
        </p:txBody>
      </p:sp>
    </p:spTree>
    <p:extLst>
      <p:ext uri="{BB962C8B-B14F-4D97-AF65-F5344CB8AC3E}">
        <p14:creationId xmlns:p14="http://schemas.microsoft.com/office/powerpoint/2010/main" val="3607537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90942A42-53C3-4019-B294-97EB5ED48EFE}"/>
              </a:ext>
            </a:extLst>
          </p:cNvPr>
          <p:cNvSpPr/>
          <p:nvPr/>
        </p:nvSpPr>
        <p:spPr>
          <a:xfrm>
            <a:off x="486888" y="3632498"/>
            <a:ext cx="3637290" cy="2418803"/>
          </a:xfrm>
          <a:prstGeom prst="roundRect">
            <a:avLst>
              <a:gd name="adj" fmla="val 893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849F3215-A604-43A6-B680-AA88BF7A072A}"/>
              </a:ext>
            </a:extLst>
          </p:cNvPr>
          <p:cNvSpPr/>
          <p:nvPr/>
        </p:nvSpPr>
        <p:spPr>
          <a:xfrm>
            <a:off x="395375" y="2332240"/>
            <a:ext cx="8353250" cy="893263"/>
          </a:xfrm>
          <a:prstGeom prst="roundRect">
            <a:avLst>
              <a:gd name="adj" fmla="val 893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+mj-lt"/>
              </a:rPr>
              <a:t>Engage with the EOSCsecretariat.eu and 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+mj-lt"/>
              </a:rPr>
              <a:t>Contribute to help Co-Create EOSC!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26479B40-F6CF-4FB5-95F0-40BFB8607EE3}"/>
              </a:ext>
            </a:extLst>
          </p:cNvPr>
          <p:cNvGrpSpPr/>
          <p:nvPr/>
        </p:nvGrpSpPr>
        <p:grpSpPr>
          <a:xfrm>
            <a:off x="845335" y="3669569"/>
            <a:ext cx="3078584" cy="2298116"/>
            <a:chOff x="1656585" y="4171753"/>
            <a:chExt cx="2289977" cy="1709433"/>
          </a:xfrm>
        </p:grpSpPr>
        <p:graphicFrame>
          <p:nvGraphicFramePr>
            <p:cNvPr id="21" name="Diagram 13">
              <a:extLst>
                <a:ext uri="{FF2B5EF4-FFF2-40B4-BE49-F238E27FC236}">
                  <a16:creationId xmlns:a16="http://schemas.microsoft.com/office/drawing/2014/main" id="{36E65162-FCC0-4822-BA99-48126E86A9D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21995680"/>
                </p:ext>
              </p:extLst>
            </p:nvPr>
          </p:nvGraphicFramePr>
          <p:xfrm>
            <a:off x="1677027" y="4386799"/>
            <a:ext cx="2119965" cy="123819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22" name="Picture 14">
              <a:extLst>
                <a:ext uri="{FF2B5EF4-FFF2-40B4-BE49-F238E27FC236}">
                  <a16:creationId xmlns:a16="http://schemas.microsoft.com/office/drawing/2014/main" id="{44A9CE7C-DE1B-42B8-ADA8-A261DA536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69" t="21905" r="56089" b="51214"/>
            <a:stretch/>
          </p:blipFill>
          <p:spPr bwMode="auto">
            <a:xfrm>
              <a:off x="2570981" y="4866674"/>
              <a:ext cx="311615" cy="30365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15" descr="1731_cf938d8dff0ab77d0376467ae336b10c682c3933.jpg (1731Ã475)">
              <a:extLst>
                <a:ext uri="{FF2B5EF4-FFF2-40B4-BE49-F238E27FC236}">
                  <a16:creationId xmlns:a16="http://schemas.microsoft.com/office/drawing/2014/main" id="{A37F795E-2D9F-4345-A9B7-EB741E5F7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5717" y="4171753"/>
              <a:ext cx="754883" cy="2150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16" descr="Image result for athena research centre logo">
              <a:extLst>
                <a:ext uri="{FF2B5EF4-FFF2-40B4-BE49-F238E27FC236}">
                  <a16:creationId xmlns:a16="http://schemas.microsoft.com/office/drawing/2014/main" id="{6C341F7A-BBC5-4DB1-ACFA-745EFCD4A1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8" t="29536" r="20437" b="31536"/>
            <a:stretch/>
          </p:blipFill>
          <p:spPr bwMode="auto">
            <a:xfrm>
              <a:off x="3163756" y="4332634"/>
              <a:ext cx="391713" cy="20334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Picture 17" descr="Image result for CERN logo">
              <a:extLst>
                <a:ext uri="{FF2B5EF4-FFF2-40B4-BE49-F238E27FC236}">
                  <a16:creationId xmlns:a16="http://schemas.microsoft.com/office/drawing/2014/main" id="{92EC1229-9E71-4BC7-AD8B-6F1E62DC5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1118" y="4619874"/>
              <a:ext cx="306440" cy="3036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19" descr="Image result for CSC finland logo">
              <a:extLst>
                <a:ext uri="{FF2B5EF4-FFF2-40B4-BE49-F238E27FC236}">
                  <a16:creationId xmlns:a16="http://schemas.microsoft.com/office/drawing/2014/main" id="{3147616D-2674-4BA5-8474-12D40F61C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356" y="5656732"/>
              <a:ext cx="828202" cy="2244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0" descr="Image result for GEANT research logo">
              <a:extLst>
                <a:ext uri="{FF2B5EF4-FFF2-40B4-BE49-F238E27FC236}">
                  <a16:creationId xmlns:a16="http://schemas.microsoft.com/office/drawing/2014/main" id="{C59BD3E3-0311-429C-B6A3-F8F7F11A2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813" y="5381409"/>
              <a:ext cx="440530" cy="227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22">
              <a:extLst>
                <a:ext uri="{FF2B5EF4-FFF2-40B4-BE49-F238E27FC236}">
                  <a16:creationId xmlns:a16="http://schemas.microsoft.com/office/drawing/2014/main" id="{7BF0C354-E208-433F-85A4-8BC27DB5C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6585" y="5010005"/>
              <a:ext cx="330413" cy="1703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24" descr="https://www.trust-itservices.com/sites/all/themes/trustitservices/logo.png">
              <a:extLst>
                <a:ext uri="{FF2B5EF4-FFF2-40B4-BE49-F238E27FC236}">
                  <a16:creationId xmlns:a16="http://schemas.microsoft.com/office/drawing/2014/main" id="{38EA880A-C0C6-44F2-B64F-B13B8F4A7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6585" y="5385374"/>
              <a:ext cx="586098" cy="17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Picture 226" descr="Image result for UKRI logo">
              <a:extLst>
                <a:ext uri="{FF2B5EF4-FFF2-40B4-BE49-F238E27FC236}">
                  <a16:creationId xmlns:a16="http://schemas.microsoft.com/office/drawing/2014/main" id="{37AC674B-B49F-4629-8FCE-1903A0872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193" y="4387695"/>
              <a:ext cx="483035" cy="1301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Picture 227" descr="Image result for Technische UniversitÃ¤t Wien logo">
              <a:extLst>
                <a:ext uri="{FF2B5EF4-FFF2-40B4-BE49-F238E27FC236}">
                  <a16:creationId xmlns:a16="http://schemas.microsoft.com/office/drawing/2014/main" id="{D59E7DD2-3779-4A53-A13D-B5DBF4A66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6105" y="4646994"/>
              <a:ext cx="435741" cy="17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231">
              <a:extLst>
                <a:ext uri="{FF2B5EF4-FFF2-40B4-BE49-F238E27FC236}">
                  <a16:creationId xmlns:a16="http://schemas.microsoft.com/office/drawing/2014/main" id="{76587608-4397-4C63-8E4C-25BF43163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6861" y="5693272"/>
              <a:ext cx="437712" cy="1513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237" descr="Image result for cnr logo">
              <a:extLst>
                <a:ext uri="{FF2B5EF4-FFF2-40B4-BE49-F238E27FC236}">
                  <a16:creationId xmlns:a16="http://schemas.microsoft.com/office/drawing/2014/main" id="{C8FBCBB3-8F4D-4EBE-AB0B-3B69DF62D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125" y="4977557"/>
              <a:ext cx="554437" cy="21304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34554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6D10D34-13B2-4883-A47E-F1D598825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kern="0" spc="-10" dirty="0"/>
              <a:t>Setting the scene for 2021+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3C92E-485F-AE47-83FF-B5E060593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EOSC Secretariat, effectively delivers 360° support to the EOSC Governance (Executive Board and its </a:t>
            </a:r>
            <a:r>
              <a:rPr lang="en-US"/>
              <a:t>Working Groups), and </a:t>
            </a:r>
            <a:r>
              <a:rPr lang="en-US" dirty="0"/>
              <a:t>works openly and inclusively together with communities to co-create an all-encompassing European Open Science Cloud</a:t>
            </a:r>
          </a:p>
          <a:p>
            <a:endParaRPr lang="en-US" dirty="0"/>
          </a:p>
          <a:p>
            <a:r>
              <a:rPr lang="en-US" dirty="0"/>
              <a:t>Interim character (2019/20), enabling and advisory approach</a:t>
            </a:r>
          </a:p>
          <a:p>
            <a:r>
              <a:rPr lang="en-US" dirty="0"/>
              <a:t>Working for and under the supervision of the Executive Board and supporting the Governing Board</a:t>
            </a:r>
          </a:p>
          <a:p>
            <a:r>
              <a:rPr lang="en-US" dirty="0"/>
              <a:t>Supporting a user-centric EOSC implementation, with the Co-creation budget at the command of the EB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729" y="3310613"/>
            <a:ext cx="1703538" cy="31718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83336" y="3469206"/>
            <a:ext cx="6132997" cy="0"/>
          </a:xfrm>
          <a:prstGeom prst="line">
            <a:avLst/>
          </a:prstGeom>
          <a:ln w="34925" cap="rnd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169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5897C35-B618-43DF-8664-4B4E925A3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50" y="1548468"/>
            <a:ext cx="8736100" cy="4415357"/>
          </a:xfrm>
          <a:prstGeom prst="rect">
            <a:avLst/>
          </a:prstGeom>
        </p:spPr>
      </p:pic>
      <p:sp>
        <p:nvSpPr>
          <p:cNvPr id="206" name="Google Shape;206;p11"/>
          <p:cNvSpPr txBox="1">
            <a:spLocks noGrp="1"/>
          </p:cNvSpPr>
          <p:nvPr>
            <p:ph type="title"/>
          </p:nvPr>
        </p:nvSpPr>
        <p:spPr>
          <a:xfrm>
            <a:off x="340138" y="554296"/>
            <a:ext cx="8171935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 fontScale="90000"/>
          </a:bodyPr>
          <a:lstStyle/>
          <a:p>
            <a:pPr>
              <a:spcBef>
                <a:spcPts val="0"/>
              </a:spcBef>
              <a:buClr>
                <a:srgbClr val="2A4A88"/>
              </a:buClr>
              <a:buSzPts val="4000"/>
            </a:pPr>
            <a:r>
              <a:rPr lang="en-GB" dirty="0"/>
              <a:t>EOSCsecretariat.eu facilitating the EOSC Governance &amp; EOSC projects</a:t>
            </a:r>
            <a:endParaRPr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5801610-E4EA-4279-A21C-09A2ABB65EA7}"/>
              </a:ext>
            </a:extLst>
          </p:cNvPr>
          <p:cNvSpPr/>
          <p:nvPr/>
        </p:nvSpPr>
        <p:spPr>
          <a:xfrm>
            <a:off x="6761782" y="6206768"/>
            <a:ext cx="290174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/>
              <a:t>Supported by the EOSCsecretariat.eu</a:t>
            </a:r>
          </a:p>
        </p:txBody>
      </p:sp>
      <p:pic>
        <p:nvPicPr>
          <p:cNvPr id="10" name="Picture 2" descr="C:\Users\Admin\Desktop\Leonardo\EOSCsecretariat\logo puro.png">
            <a:extLst>
              <a:ext uri="{FF2B5EF4-FFF2-40B4-BE49-F238E27FC236}">
                <a16:creationId xmlns:a16="http://schemas.microsoft.com/office/drawing/2014/main" id="{4965843E-DFAE-47C2-AE57-E41D2BC96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720" y="2396789"/>
            <a:ext cx="247563" cy="24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Leonardo\EOSCsecretariat\logo puro.png">
            <a:extLst>
              <a:ext uri="{FF2B5EF4-FFF2-40B4-BE49-F238E27FC236}">
                <a16:creationId xmlns:a16="http://schemas.microsoft.com/office/drawing/2014/main" id="{07AA5ECB-D33B-43D3-883A-534B3193F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720" y="4028005"/>
            <a:ext cx="247563" cy="24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Leonardo\EOSCsecretariat\logo puro.png">
            <a:extLst>
              <a:ext uri="{FF2B5EF4-FFF2-40B4-BE49-F238E27FC236}">
                <a16:creationId xmlns:a16="http://schemas.microsoft.com/office/drawing/2014/main" id="{F478B111-F491-4E61-9AA4-DF1256899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78720" y="4028005"/>
            <a:ext cx="247563" cy="24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CD07AA05-73E5-41B5-8B27-C4111EE5A2A6}"/>
              </a:ext>
            </a:extLst>
          </p:cNvPr>
          <p:cNvSpPr/>
          <p:nvPr/>
        </p:nvSpPr>
        <p:spPr>
          <a:xfrm>
            <a:off x="6016660" y="6202921"/>
            <a:ext cx="14902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Legend:</a:t>
            </a:r>
          </a:p>
        </p:txBody>
      </p:sp>
      <p:pic>
        <p:nvPicPr>
          <p:cNvPr id="17" name="Picture 2" descr="C:\Users\Admin\Desktop\Leonardo\EOSCsecretariat\logo puro.png">
            <a:extLst>
              <a:ext uri="{FF2B5EF4-FFF2-40B4-BE49-F238E27FC236}">
                <a16:creationId xmlns:a16="http://schemas.microsoft.com/office/drawing/2014/main" id="{D8393383-7D07-4C66-BCED-0EA746208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8125" y="6211271"/>
            <a:ext cx="247563" cy="24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146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165633-676E-4168-B960-18A257C8B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59" y="407251"/>
            <a:ext cx="78867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Supporting the EOSC Executive Board and Working Groups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B3C1D6C-4464-4F54-AD77-E0EB73F9A12D}"/>
              </a:ext>
            </a:extLst>
          </p:cNvPr>
          <p:cNvSpPr txBox="1">
            <a:spLocks/>
          </p:cNvSpPr>
          <p:nvPr/>
        </p:nvSpPr>
        <p:spPr>
          <a:xfrm>
            <a:off x="5421332" y="5255333"/>
            <a:ext cx="3338355" cy="132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/>
              <a:t>The main objectives and the timeline for the EOSC Executive Board and Working Groups in 2019-2020 are defined in the following 2 documents:</a:t>
            </a:r>
          </a:p>
          <a:p>
            <a:r>
              <a:rPr lang="en-GB" sz="1200" dirty="0">
                <a:hlinkClick r:id="rId3"/>
              </a:rPr>
              <a:t>EOSC Strategic Implementation Plan</a:t>
            </a:r>
            <a:endParaRPr lang="en-GB" sz="1200" dirty="0"/>
          </a:p>
          <a:p>
            <a:r>
              <a:rPr lang="en-GB" sz="1200" dirty="0">
                <a:hlinkClick r:id="rId4"/>
              </a:rPr>
              <a:t>EOSC Workplan</a:t>
            </a:r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3D60F952-8794-4737-B0FB-B2325EAB2FEE}"/>
              </a:ext>
            </a:extLst>
          </p:cNvPr>
          <p:cNvGrpSpPr/>
          <p:nvPr/>
        </p:nvGrpSpPr>
        <p:grpSpPr>
          <a:xfrm>
            <a:off x="4478123" y="5222621"/>
            <a:ext cx="980067" cy="1181423"/>
            <a:chOff x="4268785" y="4758486"/>
            <a:chExt cx="1234067" cy="148760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269C907-7658-4C59-B0E6-873AD929A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8785" y="4758486"/>
              <a:ext cx="980067" cy="1325562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/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3355C9D5-7F79-4E93-9742-9D138B3CD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22785" y="4920531"/>
              <a:ext cx="980067" cy="1325562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/>
          </p:spPr>
        </p:pic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8B3D4D7F-7EFE-4EA7-ADDE-BCA1DDFDD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999" y="4045271"/>
            <a:ext cx="2070337" cy="916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5C0BB5C9-600D-4312-B2DA-23BD537EC173}"/>
              </a:ext>
            </a:extLst>
          </p:cNvPr>
          <p:cNvSpPr txBox="1">
            <a:spLocks/>
          </p:cNvSpPr>
          <p:nvPr/>
        </p:nvSpPr>
        <p:spPr>
          <a:xfrm>
            <a:off x="439359" y="2312626"/>
            <a:ext cx="3795702" cy="4083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The EOSCsecretariat.eu provides support the EOSC Governance by:</a:t>
            </a:r>
            <a:endParaRPr lang="en-GB" sz="1600" dirty="0"/>
          </a:p>
          <a:p>
            <a:r>
              <a:rPr lang="en-GB" sz="1600" dirty="0"/>
              <a:t>Organising </a:t>
            </a:r>
            <a:r>
              <a:rPr lang="en-GB" sz="1600" b="1" dirty="0"/>
              <a:t>monthly EB meetings </a:t>
            </a:r>
            <a:r>
              <a:rPr lang="en-GB" sz="1600" dirty="0"/>
              <a:t>and periodical team building meetings with the EOSC Executive Board</a:t>
            </a:r>
          </a:p>
          <a:p>
            <a:r>
              <a:rPr lang="en-GB" sz="1600" b="1" dirty="0"/>
              <a:t>Regularly publishing and disseminating results </a:t>
            </a:r>
            <a:r>
              <a:rPr lang="en-GB" sz="1600" dirty="0"/>
              <a:t>and outputs</a:t>
            </a:r>
          </a:p>
          <a:p>
            <a:r>
              <a:rPr lang="en-GB" sz="1600" dirty="0"/>
              <a:t>Collecting feedback from the EOSC Stakeholders</a:t>
            </a:r>
          </a:p>
          <a:p>
            <a:r>
              <a:rPr lang="en-GB" sz="1600" dirty="0"/>
              <a:t>Organising </a:t>
            </a:r>
            <a:r>
              <a:rPr lang="en-GB" sz="1600" b="1" dirty="0"/>
              <a:t>EOSC Stakeholder events </a:t>
            </a:r>
            <a:r>
              <a:rPr lang="en-GB" sz="1600" dirty="0"/>
              <a:t>to engage the community </a:t>
            </a:r>
          </a:p>
          <a:p>
            <a:r>
              <a:rPr lang="en-GB" sz="1600" dirty="0"/>
              <a:t>Disseminating results and informing the broader public about developments in the EOSC</a:t>
            </a:r>
          </a:p>
          <a:p>
            <a:endParaRPr lang="en-GB" sz="1700" dirty="0"/>
          </a:p>
          <a:p>
            <a:endParaRPr lang="en-GB" sz="1500" dirty="0"/>
          </a:p>
          <a:p>
            <a:endParaRPr lang="en-GB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6511BADF-9B6D-4AC7-B561-53FE369DF1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3915" y="4250396"/>
            <a:ext cx="2070337" cy="920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BC1468A7-C182-4A81-9B36-7B7CA990F349}"/>
              </a:ext>
            </a:extLst>
          </p:cNvPr>
          <p:cNvSpPr/>
          <p:nvPr/>
        </p:nvSpPr>
        <p:spPr>
          <a:xfrm>
            <a:off x="154380" y="1558349"/>
            <a:ext cx="8989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</a:t>
            </a:r>
            <a:r>
              <a:rPr lang="en-GB" b="1" dirty="0"/>
              <a:t>EOSC Executive Board </a:t>
            </a:r>
            <a:r>
              <a:rPr lang="en-GB" dirty="0"/>
              <a:t>is formed by 8 representatives of Pan-European research e-infrastructures plus 3 individual experts, nominated by the EC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70B42AC6-6EED-48E8-BADF-08D5D496B4C8}"/>
              </a:ext>
            </a:extLst>
          </p:cNvPr>
          <p:cNvGrpSpPr/>
          <p:nvPr/>
        </p:nvGrpSpPr>
        <p:grpSpPr>
          <a:xfrm>
            <a:off x="4742651" y="2388944"/>
            <a:ext cx="3208296" cy="1479476"/>
            <a:chOff x="4790535" y="2350708"/>
            <a:chExt cx="3761563" cy="1734610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ADB54431-30BF-4BDA-AE68-7182DDF58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7383"/>
            <a:stretch/>
          </p:blipFill>
          <p:spPr>
            <a:xfrm>
              <a:off x="4790535" y="3218576"/>
              <a:ext cx="1258575" cy="866742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62660CD6-F6B4-40B3-87E1-EA0F05703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19251" y="3224926"/>
              <a:ext cx="2415236" cy="851511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3349475-42B8-40E4-B14E-43EC1194B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08941" y="2391438"/>
              <a:ext cx="2415236" cy="867239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07B1FBBA-CACE-487B-9DBD-6F067C18D4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1406"/>
            <a:stretch/>
          </p:blipFill>
          <p:spPr>
            <a:xfrm>
              <a:off x="7364550" y="2350708"/>
              <a:ext cx="1187548" cy="885533"/>
            </a:xfrm>
            <a:prstGeom prst="rect">
              <a:avLst/>
            </a:prstGeom>
          </p:spPr>
        </p:pic>
      </p:grpSp>
      <p:sp>
        <p:nvSpPr>
          <p:cNvPr id="25" name="Rettangolo 24">
            <a:extLst>
              <a:ext uri="{FF2B5EF4-FFF2-40B4-BE49-F238E27FC236}">
                <a16:creationId xmlns:a16="http://schemas.microsoft.com/office/drawing/2014/main" id="{3EF8ED66-F585-43BC-AF90-9E6D563A927C}"/>
              </a:ext>
            </a:extLst>
          </p:cNvPr>
          <p:cNvSpPr/>
          <p:nvPr/>
        </p:nvSpPr>
        <p:spPr>
          <a:xfrm>
            <a:off x="5215640" y="2174149"/>
            <a:ext cx="2370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/>
              <a:t>EOSC Executive Board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404787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7635-47DE-4AED-BF1F-F044F574A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190923"/>
            <a:ext cx="7886700" cy="1325563"/>
          </a:xfrm>
        </p:spPr>
        <p:txBody>
          <a:bodyPr/>
          <a:lstStyle/>
          <a:p>
            <a:r>
              <a:rPr lang="en-GB" dirty="0"/>
              <a:t>EOSC Working Groups in numbers</a:t>
            </a:r>
          </a:p>
        </p:txBody>
      </p:sp>
      <p:pic>
        <p:nvPicPr>
          <p:cNvPr id="16" name="Picture 2" descr="Image result for balance scales icon">
            <a:extLst>
              <a:ext uri="{FF2B5EF4-FFF2-40B4-BE49-F238E27FC236}">
                <a16:creationId xmlns:a16="http://schemas.microsoft.com/office/drawing/2014/main" id="{C0CA3AE6-94B6-426A-8924-BBA04C070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21" y="5828794"/>
            <a:ext cx="586924" cy="5869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AE4DFF83-8E13-4156-BAF1-200C826D244B}"/>
              </a:ext>
            </a:extLst>
          </p:cNvPr>
          <p:cNvGrpSpPr/>
          <p:nvPr/>
        </p:nvGrpSpPr>
        <p:grpSpPr>
          <a:xfrm>
            <a:off x="6016617" y="4655250"/>
            <a:ext cx="2943739" cy="1783758"/>
            <a:chOff x="805878" y="3176187"/>
            <a:chExt cx="3255285" cy="313861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0E780DB-AC1F-4137-9921-C9EB74FFD211}"/>
                </a:ext>
              </a:extLst>
            </p:cNvPr>
            <p:cNvSpPr/>
            <p:nvPr/>
          </p:nvSpPr>
          <p:spPr>
            <a:xfrm>
              <a:off x="805878" y="3176187"/>
              <a:ext cx="1541486" cy="953653"/>
            </a:xfrm>
            <a:prstGeom prst="round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  <a:p>
              <a:pPr algn="ctr"/>
              <a:endParaRPr lang="en-GB" sz="1600" dirty="0"/>
            </a:p>
            <a:p>
              <a:pPr algn="ctr"/>
              <a:endParaRPr lang="en-GB" sz="1200" dirty="0"/>
            </a:p>
            <a:p>
              <a:pPr algn="ctr"/>
              <a:r>
                <a:rPr lang="en-GB" sz="1100" b="1" dirty="0">
                  <a:latin typeface="Calibri" panose="020F0502020204030204" pitchFamily="34" charset="0"/>
                </a:rPr>
                <a:t>Landscape</a:t>
              </a:r>
            </a:p>
            <a:p>
              <a:pPr algn="ctr"/>
              <a:r>
                <a:rPr lang="en-GB" sz="1100" dirty="0">
                  <a:latin typeface="Calibri" panose="020F0502020204030204" pitchFamily="34" charset="0"/>
                </a:rPr>
                <a:t>15 male</a:t>
              </a:r>
            </a:p>
            <a:p>
              <a:pPr algn="ctr"/>
              <a:r>
                <a:rPr lang="en-GB" sz="1100" dirty="0">
                  <a:latin typeface="Calibri" panose="020F0502020204030204" pitchFamily="34" charset="0"/>
                </a:rPr>
                <a:t>9 female</a:t>
              </a:r>
            </a:p>
            <a:p>
              <a:pPr algn="ctr"/>
              <a:endParaRPr lang="en-GB" sz="1600" dirty="0"/>
            </a:p>
            <a:p>
              <a:pPr algn="ctr"/>
              <a:endParaRPr lang="en-GB" sz="1600" dirty="0"/>
            </a:p>
            <a:p>
              <a:pPr algn="ctr"/>
              <a:endParaRPr lang="en-GB" sz="1600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189F504-5A2F-45B3-A7F9-6D88831A2E73}"/>
                </a:ext>
              </a:extLst>
            </p:cNvPr>
            <p:cNvSpPr/>
            <p:nvPr/>
          </p:nvSpPr>
          <p:spPr>
            <a:xfrm>
              <a:off x="2498555" y="3184032"/>
              <a:ext cx="1541486" cy="945808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  <a:p>
              <a:pPr algn="ctr"/>
              <a:endParaRPr lang="en-GB" sz="1100" b="1" dirty="0">
                <a:latin typeface="Calibri" panose="020F0502020204030204" pitchFamily="34" charset="0"/>
              </a:endParaRPr>
            </a:p>
            <a:p>
              <a:pPr algn="ctr"/>
              <a:r>
                <a:rPr lang="en-GB" sz="1100" b="1" dirty="0" err="1">
                  <a:latin typeface="Calibri" panose="020F0502020204030204" pitchFamily="34" charset="0"/>
                </a:rPr>
                <a:t>RoP</a:t>
              </a:r>
              <a:endParaRPr lang="en-GB" sz="1100" b="1" dirty="0">
                <a:latin typeface="Calibri" panose="020F0502020204030204" pitchFamily="34" charset="0"/>
              </a:endParaRPr>
            </a:p>
            <a:p>
              <a:pPr algn="ctr"/>
              <a:r>
                <a:rPr lang="en-GB" sz="1100" dirty="0">
                  <a:latin typeface="Calibri" panose="020F0502020204030204" pitchFamily="34" charset="0"/>
                </a:rPr>
                <a:t>11 male</a:t>
              </a:r>
            </a:p>
            <a:p>
              <a:pPr algn="ctr"/>
              <a:r>
                <a:rPr lang="en-GB" sz="1100" dirty="0">
                  <a:latin typeface="Calibri" panose="020F0502020204030204" pitchFamily="34" charset="0"/>
                </a:rPr>
                <a:t>8 female</a:t>
              </a:r>
            </a:p>
            <a:p>
              <a:pPr algn="ctr"/>
              <a:endParaRPr lang="en-GB" sz="1100" dirty="0"/>
            </a:p>
            <a:p>
              <a:pPr algn="ctr"/>
              <a:endParaRPr lang="en-GB" sz="1600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6C8D7C8-1AB1-41AD-9852-A6D047DDF10E}"/>
                </a:ext>
              </a:extLst>
            </p:cNvPr>
            <p:cNvSpPr/>
            <p:nvPr/>
          </p:nvSpPr>
          <p:spPr>
            <a:xfrm>
              <a:off x="805878" y="4231838"/>
              <a:ext cx="1541486" cy="994173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  <a:p>
              <a:pPr algn="ctr"/>
              <a:endParaRPr lang="en-GB" sz="1200" b="1" dirty="0"/>
            </a:p>
            <a:p>
              <a:pPr algn="ctr"/>
              <a:endParaRPr lang="en-GB" sz="500" b="1" dirty="0"/>
            </a:p>
            <a:p>
              <a:pPr algn="ctr"/>
              <a:r>
                <a:rPr lang="en-GB" sz="1100" b="1" dirty="0">
                  <a:latin typeface="Calibri" panose="020F0502020204030204" pitchFamily="34" charset="0"/>
                </a:rPr>
                <a:t>Architecture</a:t>
              </a:r>
            </a:p>
            <a:p>
              <a:pPr algn="ctr"/>
              <a:r>
                <a:rPr lang="en-GB" sz="1100" dirty="0">
                  <a:latin typeface="Calibri" panose="020F0502020204030204" pitchFamily="34" charset="0"/>
                </a:rPr>
                <a:t>39 male</a:t>
              </a:r>
            </a:p>
            <a:p>
              <a:pPr algn="ctr"/>
              <a:r>
                <a:rPr lang="en-GB" sz="1100" dirty="0">
                  <a:latin typeface="Calibri" panose="020F0502020204030204" pitchFamily="34" charset="0"/>
                </a:rPr>
                <a:t>3 female</a:t>
              </a:r>
            </a:p>
            <a:p>
              <a:pPr algn="ctr"/>
              <a:endParaRPr lang="en-GB" sz="1600" dirty="0"/>
            </a:p>
            <a:p>
              <a:pPr algn="ctr"/>
              <a:endParaRPr lang="en-GB" sz="1600" dirty="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195351E-6785-4F2A-905B-5494B3B0D7DF}"/>
                </a:ext>
              </a:extLst>
            </p:cNvPr>
            <p:cNvSpPr/>
            <p:nvPr/>
          </p:nvSpPr>
          <p:spPr>
            <a:xfrm>
              <a:off x="2498555" y="4228145"/>
              <a:ext cx="1541486" cy="99417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  <a:p>
              <a:pPr algn="ctr"/>
              <a:endParaRPr lang="en-GB" sz="1200" dirty="0"/>
            </a:p>
            <a:p>
              <a:pPr algn="ctr"/>
              <a:r>
                <a:rPr lang="en-GB" sz="1100" b="1" dirty="0">
                  <a:latin typeface="Calibri" panose="020F0502020204030204" pitchFamily="34" charset="0"/>
                </a:rPr>
                <a:t>FAIR</a:t>
              </a:r>
            </a:p>
            <a:p>
              <a:pPr algn="ctr"/>
              <a:r>
                <a:rPr lang="en-GB" sz="1100" dirty="0">
                  <a:latin typeface="Calibri" panose="020F0502020204030204" pitchFamily="34" charset="0"/>
                </a:rPr>
                <a:t>16 male</a:t>
              </a:r>
            </a:p>
            <a:p>
              <a:pPr algn="ctr"/>
              <a:r>
                <a:rPr lang="en-GB" sz="1100" dirty="0">
                  <a:latin typeface="Calibri" panose="020F0502020204030204" pitchFamily="34" charset="0"/>
                </a:rPr>
                <a:t>11 female</a:t>
              </a:r>
            </a:p>
            <a:p>
              <a:pPr algn="ctr"/>
              <a:endParaRPr lang="en-GB" sz="1600" dirty="0"/>
            </a:p>
            <a:p>
              <a:pPr algn="ctr"/>
              <a:endParaRPr lang="en-GB" sz="1600" dirty="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36244FB-3320-4F65-99C7-70298DF00AC5}"/>
                </a:ext>
              </a:extLst>
            </p:cNvPr>
            <p:cNvSpPr/>
            <p:nvPr/>
          </p:nvSpPr>
          <p:spPr>
            <a:xfrm>
              <a:off x="805879" y="5328011"/>
              <a:ext cx="1541486" cy="945808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  <a:p>
              <a:pPr algn="ctr"/>
              <a:endParaRPr lang="en-GB" sz="1200" dirty="0"/>
            </a:p>
            <a:p>
              <a:pPr algn="ctr"/>
              <a:r>
                <a:rPr lang="en-GB" sz="1100" b="1" dirty="0">
                  <a:latin typeface="Calibri" panose="020F0502020204030204" pitchFamily="34" charset="0"/>
                </a:rPr>
                <a:t>Sustainability</a:t>
              </a:r>
            </a:p>
            <a:p>
              <a:pPr algn="ctr"/>
              <a:r>
                <a:rPr lang="en-GB" sz="1100" dirty="0">
                  <a:latin typeface="Calibri" panose="020F0502020204030204" pitchFamily="34" charset="0"/>
                </a:rPr>
                <a:t>10 male</a:t>
              </a:r>
            </a:p>
            <a:p>
              <a:pPr algn="ctr"/>
              <a:r>
                <a:rPr lang="en-GB" sz="1100" dirty="0">
                  <a:latin typeface="Calibri" panose="020F0502020204030204" pitchFamily="34" charset="0"/>
                </a:rPr>
                <a:t>8 female</a:t>
              </a:r>
              <a:endParaRPr lang="en-GB" sz="1600" dirty="0">
                <a:latin typeface="Calibri" panose="020F0502020204030204" pitchFamily="34" charset="0"/>
              </a:endParaRPr>
            </a:p>
            <a:p>
              <a:pPr algn="ctr"/>
              <a:endParaRPr lang="en-GB" sz="1600" dirty="0">
                <a:latin typeface="Calibri" panose="020F0502020204030204" pitchFamily="34" charset="0"/>
              </a:endParaRPr>
            </a:p>
            <a:p>
              <a:pPr algn="ctr"/>
              <a:endParaRPr lang="en-GB" sz="1600" dirty="0"/>
            </a:p>
          </p:txBody>
        </p:sp>
        <p:sp>
          <p:nvSpPr>
            <p:cNvPr id="13" name="Rectangle: Rounded Corners 13">
              <a:extLst>
                <a:ext uri="{FF2B5EF4-FFF2-40B4-BE49-F238E27FC236}">
                  <a16:creationId xmlns:a16="http://schemas.microsoft.com/office/drawing/2014/main" id="{7195351E-6785-4F2A-905B-5494B3B0D7DF}"/>
                </a:ext>
              </a:extLst>
            </p:cNvPr>
            <p:cNvSpPr/>
            <p:nvPr/>
          </p:nvSpPr>
          <p:spPr>
            <a:xfrm>
              <a:off x="2519677" y="5320625"/>
              <a:ext cx="1541486" cy="994173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  <a:p>
              <a:pPr algn="ctr"/>
              <a:endParaRPr lang="en-GB" sz="1200" dirty="0"/>
            </a:p>
            <a:p>
              <a:pPr algn="ctr"/>
              <a:r>
                <a:rPr lang="en-GB" sz="1100" b="1" dirty="0">
                  <a:latin typeface="Calibri" panose="020F0502020204030204" pitchFamily="34" charset="0"/>
                </a:rPr>
                <a:t>Skills</a:t>
              </a:r>
            </a:p>
            <a:p>
              <a:pPr algn="ctr"/>
              <a:r>
                <a:rPr lang="en-GB" sz="1100" dirty="0">
                  <a:latin typeface="Calibri" panose="020F0502020204030204" pitchFamily="34" charset="0"/>
                </a:rPr>
                <a:t>11 male</a:t>
              </a:r>
            </a:p>
            <a:p>
              <a:pPr algn="ctr"/>
              <a:r>
                <a:rPr lang="en-GB" sz="1100" dirty="0">
                  <a:latin typeface="Calibri" panose="020F0502020204030204" pitchFamily="34" charset="0"/>
                </a:rPr>
                <a:t>21 female</a:t>
              </a:r>
            </a:p>
            <a:p>
              <a:pPr algn="ctr"/>
              <a:endParaRPr lang="en-GB" sz="1600" dirty="0"/>
            </a:p>
            <a:p>
              <a:pPr algn="ctr"/>
              <a:endParaRPr lang="en-GB" sz="1600" dirty="0"/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90662A49-28EC-4A07-99AC-5CBF7B179E31}"/>
              </a:ext>
            </a:extLst>
          </p:cNvPr>
          <p:cNvSpPr/>
          <p:nvPr/>
        </p:nvSpPr>
        <p:spPr>
          <a:xfrm>
            <a:off x="6106337" y="1254851"/>
            <a:ext cx="15752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dirty="0">
                <a:solidFill>
                  <a:srgbClr val="2B499A"/>
                </a:solidFill>
              </a:rPr>
              <a:t>Experts</a:t>
            </a:r>
            <a:r>
              <a:rPr lang="en-GB" sz="1100" dirty="0">
                <a:solidFill>
                  <a:srgbClr val="2B499A"/>
                </a:solidFill>
                <a:latin typeface="Calibri" panose="020F0502020204030204" pitchFamily="34" charset="0"/>
              </a:rPr>
              <a:t> represent </a:t>
            </a:r>
            <a:r>
              <a:rPr lang="en-GB" sz="1100" b="1" dirty="0">
                <a:solidFill>
                  <a:srgbClr val="2B499A"/>
                </a:solidFill>
                <a:latin typeface="Calibri" panose="020F0502020204030204" pitchFamily="34" charset="0"/>
              </a:rPr>
              <a:t>28 of the EU Member States </a:t>
            </a:r>
            <a:r>
              <a:rPr lang="en-GB" sz="1100" dirty="0">
                <a:solidFill>
                  <a:srgbClr val="2B499A"/>
                </a:solidFill>
                <a:latin typeface="Calibri" panose="020F0502020204030204" pitchFamily="34" charset="0"/>
              </a:rPr>
              <a:t>and Associated Countries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944B2537-9D97-43C9-94ED-9AB0A67B674A}"/>
              </a:ext>
            </a:extLst>
          </p:cNvPr>
          <p:cNvGrpSpPr/>
          <p:nvPr/>
        </p:nvGrpSpPr>
        <p:grpSpPr>
          <a:xfrm>
            <a:off x="464980" y="2217418"/>
            <a:ext cx="5894367" cy="3211545"/>
            <a:chOff x="2705268" y="1349067"/>
            <a:chExt cx="8225337" cy="4378439"/>
          </a:xfrm>
        </p:grpSpPr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9718BFF8-AAE6-483F-99D8-7EE5FCCB897D}"/>
                </a:ext>
              </a:extLst>
            </p:cNvPr>
            <p:cNvGrpSpPr/>
            <p:nvPr/>
          </p:nvGrpSpPr>
          <p:grpSpPr>
            <a:xfrm>
              <a:off x="2705268" y="1349067"/>
              <a:ext cx="7131560" cy="4378439"/>
              <a:chOff x="2906575" y="1001486"/>
              <a:chExt cx="7898747" cy="5193809"/>
            </a:xfrm>
          </p:grpSpPr>
          <p:cxnSp>
            <p:nvCxnSpPr>
              <p:cNvPr id="21" name="Straight Connector 8">
                <a:extLst>
                  <a:ext uri="{FF2B5EF4-FFF2-40B4-BE49-F238E27FC236}">
                    <a16:creationId xmlns:a16="http://schemas.microsoft.com/office/drawing/2014/main" id="{64682AD3-3485-4026-9A06-538D04C2F4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2167" y="3686629"/>
                <a:ext cx="7263155" cy="49002"/>
              </a:xfrm>
              <a:prstGeom prst="line">
                <a:avLst/>
              </a:prstGeom>
              <a:ln w="28575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9">
                <a:extLst>
                  <a:ext uri="{FF2B5EF4-FFF2-40B4-BE49-F238E27FC236}">
                    <a16:creationId xmlns:a16="http://schemas.microsoft.com/office/drawing/2014/main" id="{1ACB6A01-1BFD-442D-94F9-C4192F0503B9}"/>
                  </a:ext>
                </a:extLst>
              </p:cNvPr>
              <p:cNvGrpSpPr/>
              <p:nvPr/>
            </p:nvGrpSpPr>
            <p:grpSpPr>
              <a:xfrm>
                <a:off x="3900832" y="1816856"/>
                <a:ext cx="3963657" cy="3823537"/>
                <a:chOff x="1526696" y="1971129"/>
                <a:chExt cx="3311021" cy="3424658"/>
              </a:xfrm>
            </p:grpSpPr>
            <p:cxnSp>
              <p:nvCxnSpPr>
                <p:cNvPr id="33" name="Straight Arrow Connector 20">
                  <a:extLst>
                    <a:ext uri="{FF2B5EF4-FFF2-40B4-BE49-F238E27FC236}">
                      <a16:creationId xmlns:a16="http://schemas.microsoft.com/office/drawing/2014/main" id="{B374E094-CA52-4FE1-8D62-F5F10B13BF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40835" y="4485277"/>
                  <a:ext cx="0" cy="298174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21">
                  <a:extLst>
                    <a:ext uri="{FF2B5EF4-FFF2-40B4-BE49-F238E27FC236}">
                      <a16:creationId xmlns:a16="http://schemas.microsoft.com/office/drawing/2014/main" id="{2A4F4A86-9C55-4C78-9813-5613A6D8D0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87076" y="4498529"/>
                  <a:ext cx="0" cy="298174"/>
                </a:xfrm>
                <a:prstGeom prst="straightConnector1">
                  <a:avLst/>
                </a:prstGeom>
                <a:ln w="38100">
                  <a:solidFill>
                    <a:schemeClr val="bg1">
                      <a:lumMod val="6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5" name="Group 22">
                  <a:extLst>
                    <a:ext uri="{FF2B5EF4-FFF2-40B4-BE49-F238E27FC236}">
                      <a16:creationId xmlns:a16="http://schemas.microsoft.com/office/drawing/2014/main" id="{1429A121-20C5-46CC-8137-92EBB2B6D5C8}"/>
                    </a:ext>
                  </a:extLst>
                </p:cNvPr>
                <p:cNvGrpSpPr/>
                <p:nvPr/>
              </p:nvGrpSpPr>
              <p:grpSpPr>
                <a:xfrm>
                  <a:off x="1526696" y="1971129"/>
                  <a:ext cx="3311021" cy="3424658"/>
                  <a:chOff x="1791740" y="1269347"/>
                  <a:chExt cx="3311021" cy="3424658"/>
                </a:xfrm>
              </p:grpSpPr>
              <p:sp>
                <p:nvSpPr>
                  <p:cNvPr id="36" name="Rectangle 23">
                    <a:extLst>
                      <a:ext uri="{FF2B5EF4-FFF2-40B4-BE49-F238E27FC236}">
                        <a16:creationId xmlns:a16="http://schemas.microsoft.com/office/drawing/2014/main" id="{9600EBD2-D832-48CB-80F2-DB22696D1BB5}"/>
                      </a:ext>
                    </a:extLst>
                  </p:cNvPr>
                  <p:cNvSpPr/>
                  <p:nvPr/>
                </p:nvSpPr>
                <p:spPr>
                  <a:xfrm>
                    <a:off x="1791740" y="1269347"/>
                    <a:ext cx="1310220" cy="1162131"/>
                  </a:xfrm>
                  <a:prstGeom prst="roundRect">
                    <a:avLst/>
                  </a:prstGeom>
                  <a:solidFill>
                    <a:srgbClr val="7030A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100" dirty="0"/>
                      <a:t>Landscape WG</a:t>
                    </a:r>
                  </a:p>
                </p:txBody>
              </p:sp>
              <p:sp>
                <p:nvSpPr>
                  <p:cNvPr id="37" name="Rectangle 24">
                    <a:extLst>
                      <a:ext uri="{FF2B5EF4-FFF2-40B4-BE49-F238E27FC236}">
                        <a16:creationId xmlns:a16="http://schemas.microsoft.com/office/drawing/2014/main" id="{CF6FFF40-6669-40BE-81A0-43E545D1DEEA}"/>
                      </a:ext>
                    </a:extLst>
                  </p:cNvPr>
                  <p:cNvSpPr/>
                  <p:nvPr/>
                </p:nvSpPr>
                <p:spPr>
                  <a:xfrm>
                    <a:off x="1830468" y="2724364"/>
                    <a:ext cx="3272293" cy="510209"/>
                  </a:xfrm>
                  <a:prstGeom prst="round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100" dirty="0"/>
                      <a:t>Rules of Participation WG</a:t>
                    </a:r>
                  </a:p>
                </p:txBody>
              </p:sp>
              <p:sp>
                <p:nvSpPr>
                  <p:cNvPr id="38" name="Rectangle 25">
                    <a:extLst>
                      <a:ext uri="{FF2B5EF4-FFF2-40B4-BE49-F238E27FC236}">
                        <a16:creationId xmlns:a16="http://schemas.microsoft.com/office/drawing/2014/main" id="{57B34433-ABD4-492A-A006-C26DCC916847}"/>
                      </a:ext>
                    </a:extLst>
                  </p:cNvPr>
                  <p:cNvSpPr/>
                  <p:nvPr/>
                </p:nvSpPr>
                <p:spPr>
                  <a:xfrm>
                    <a:off x="1791740" y="3527516"/>
                    <a:ext cx="1310220" cy="1166488"/>
                  </a:xfrm>
                  <a:prstGeom prst="round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100" dirty="0"/>
                      <a:t>Architecture WG</a:t>
                    </a:r>
                  </a:p>
                </p:txBody>
              </p:sp>
              <p:sp>
                <p:nvSpPr>
                  <p:cNvPr id="39" name="Rectangle 26">
                    <a:extLst>
                      <a:ext uri="{FF2B5EF4-FFF2-40B4-BE49-F238E27FC236}">
                        <a16:creationId xmlns:a16="http://schemas.microsoft.com/office/drawing/2014/main" id="{D5D7456D-8DF8-4283-B1BC-59602D0E1D4D}"/>
                      </a:ext>
                    </a:extLst>
                  </p:cNvPr>
                  <p:cNvSpPr/>
                  <p:nvPr/>
                </p:nvSpPr>
                <p:spPr>
                  <a:xfrm>
                    <a:off x="3774954" y="3514266"/>
                    <a:ext cx="1327807" cy="1179739"/>
                  </a:xfrm>
                  <a:prstGeom prst="round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100" dirty="0"/>
                      <a:t>FAIR WG</a:t>
                    </a:r>
                  </a:p>
                </p:txBody>
              </p:sp>
              <p:sp>
                <p:nvSpPr>
                  <p:cNvPr id="40" name="Rectangle 27">
                    <a:extLst>
                      <a:ext uri="{FF2B5EF4-FFF2-40B4-BE49-F238E27FC236}">
                        <a16:creationId xmlns:a16="http://schemas.microsoft.com/office/drawing/2014/main" id="{0C31F7F7-2DD4-4971-AEAF-23A507638790}"/>
                      </a:ext>
                    </a:extLst>
                  </p:cNvPr>
                  <p:cNvSpPr/>
                  <p:nvPr/>
                </p:nvSpPr>
                <p:spPr>
                  <a:xfrm>
                    <a:off x="3774954" y="1270827"/>
                    <a:ext cx="1327807" cy="1148942"/>
                  </a:xfrm>
                  <a:prstGeom prst="round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100" dirty="0"/>
                      <a:t>Sustainability WG</a:t>
                    </a:r>
                  </a:p>
                </p:txBody>
              </p:sp>
            </p:grpSp>
          </p:grpSp>
          <p:sp>
            <p:nvSpPr>
              <p:cNvPr id="23" name="Rectangle 10">
                <a:extLst>
                  <a:ext uri="{FF2B5EF4-FFF2-40B4-BE49-F238E27FC236}">
                    <a16:creationId xmlns:a16="http://schemas.microsoft.com/office/drawing/2014/main" id="{873F0439-B109-43C2-A941-13FB6B6665D9}"/>
                  </a:ext>
                </a:extLst>
              </p:cNvPr>
              <p:cNvSpPr/>
              <p:nvPr/>
            </p:nvSpPr>
            <p:spPr>
              <a:xfrm>
                <a:off x="3900833" y="5625660"/>
                <a:ext cx="3963656" cy="569634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100" dirty="0"/>
                  <a:t>Skills &amp; Training WG</a:t>
                </a:r>
              </a:p>
            </p:txBody>
          </p:sp>
          <p:sp>
            <p:nvSpPr>
              <p:cNvPr id="24" name="Rectangle 11">
                <a:extLst>
                  <a:ext uri="{FF2B5EF4-FFF2-40B4-BE49-F238E27FC236}">
                    <a16:creationId xmlns:a16="http://schemas.microsoft.com/office/drawing/2014/main" id="{D9EEDA7F-CDAF-4992-850C-A486A18A3B94}"/>
                  </a:ext>
                </a:extLst>
              </p:cNvPr>
              <p:cNvSpPr/>
              <p:nvPr/>
            </p:nvSpPr>
            <p:spPr>
              <a:xfrm>
                <a:off x="8318702" y="1627706"/>
                <a:ext cx="636532" cy="4567589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GB" sz="1100" dirty="0"/>
                  <a:t>International Engagement Task Force</a:t>
                </a:r>
              </a:p>
            </p:txBody>
          </p:sp>
          <p:sp>
            <p:nvSpPr>
              <p:cNvPr id="25" name="Rectangle 12">
                <a:extLst>
                  <a:ext uri="{FF2B5EF4-FFF2-40B4-BE49-F238E27FC236}">
                    <a16:creationId xmlns:a16="http://schemas.microsoft.com/office/drawing/2014/main" id="{1F7064C5-6A10-4DCE-88AA-DDB0F1FD4E61}"/>
                  </a:ext>
                </a:extLst>
              </p:cNvPr>
              <p:cNvSpPr/>
              <p:nvPr/>
            </p:nvSpPr>
            <p:spPr>
              <a:xfrm>
                <a:off x="2906575" y="1627706"/>
                <a:ext cx="635591" cy="4567589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GB" sz="1100" dirty="0"/>
                  <a:t>Communications  Task Force</a:t>
                </a:r>
              </a:p>
            </p:txBody>
          </p:sp>
          <p:cxnSp>
            <p:nvCxnSpPr>
              <p:cNvPr id="26" name="Straight Arrow Connector 13">
                <a:extLst>
                  <a:ext uri="{FF2B5EF4-FFF2-40B4-BE49-F238E27FC236}">
                    <a16:creationId xmlns:a16="http://schemas.microsoft.com/office/drawing/2014/main" id="{B40F8E52-70AC-478F-86A2-9E8C323FDCFD}"/>
                  </a:ext>
                </a:extLst>
              </p:cNvPr>
              <p:cNvCxnSpPr/>
              <p:nvPr/>
            </p:nvCxnSpPr>
            <p:spPr>
              <a:xfrm>
                <a:off x="5538842" y="5066788"/>
                <a:ext cx="683600" cy="0"/>
              </a:xfrm>
              <a:prstGeom prst="straightConnector1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14">
                <a:extLst>
                  <a:ext uri="{FF2B5EF4-FFF2-40B4-BE49-F238E27FC236}">
                    <a16:creationId xmlns:a16="http://schemas.microsoft.com/office/drawing/2014/main" id="{8E7C20AD-A350-471E-8046-7F3CF0DBDC8C}"/>
                  </a:ext>
                </a:extLst>
              </p:cNvPr>
              <p:cNvCxnSpPr/>
              <p:nvPr/>
            </p:nvCxnSpPr>
            <p:spPr>
              <a:xfrm>
                <a:off x="5538842" y="2673129"/>
                <a:ext cx="683600" cy="0"/>
              </a:xfrm>
              <a:prstGeom prst="straightConnector1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15">
                <a:extLst>
                  <a:ext uri="{FF2B5EF4-FFF2-40B4-BE49-F238E27FC236}">
                    <a16:creationId xmlns:a16="http://schemas.microsoft.com/office/drawing/2014/main" id="{6CAFB8E2-9907-409D-A775-28F81E8BE956}"/>
                  </a:ext>
                </a:extLst>
              </p:cNvPr>
              <p:cNvCxnSpPr/>
              <p:nvPr/>
            </p:nvCxnSpPr>
            <p:spPr>
              <a:xfrm>
                <a:off x="4771871" y="4010976"/>
                <a:ext cx="0" cy="327063"/>
              </a:xfrm>
              <a:prstGeom prst="straightConnector1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16">
                <a:extLst>
                  <a:ext uri="{FF2B5EF4-FFF2-40B4-BE49-F238E27FC236}">
                    <a16:creationId xmlns:a16="http://schemas.microsoft.com/office/drawing/2014/main" id="{3E01398C-0E8D-43F8-A8AB-961B1FB799C1}"/>
                  </a:ext>
                </a:extLst>
              </p:cNvPr>
              <p:cNvCxnSpPr/>
              <p:nvPr/>
            </p:nvCxnSpPr>
            <p:spPr>
              <a:xfrm>
                <a:off x="7069723" y="4027140"/>
                <a:ext cx="0" cy="327063"/>
              </a:xfrm>
              <a:prstGeom prst="straightConnector1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17">
                <a:extLst>
                  <a:ext uri="{FF2B5EF4-FFF2-40B4-BE49-F238E27FC236}">
                    <a16:creationId xmlns:a16="http://schemas.microsoft.com/office/drawing/2014/main" id="{AA49495C-0BD1-4729-8D7E-8A8EEF833D54}"/>
                  </a:ext>
                </a:extLst>
              </p:cNvPr>
              <p:cNvCxnSpPr/>
              <p:nvPr/>
            </p:nvCxnSpPr>
            <p:spPr>
              <a:xfrm>
                <a:off x="4775799" y="3101270"/>
                <a:ext cx="0" cy="327063"/>
              </a:xfrm>
              <a:prstGeom prst="straightConnector1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18">
                <a:extLst>
                  <a:ext uri="{FF2B5EF4-FFF2-40B4-BE49-F238E27FC236}">
                    <a16:creationId xmlns:a16="http://schemas.microsoft.com/office/drawing/2014/main" id="{664CE959-5720-440D-89BE-70175371BF40}"/>
                  </a:ext>
                </a:extLst>
              </p:cNvPr>
              <p:cNvCxnSpPr/>
              <p:nvPr/>
            </p:nvCxnSpPr>
            <p:spPr>
              <a:xfrm>
                <a:off x="7069723" y="3096483"/>
                <a:ext cx="0" cy="327063"/>
              </a:xfrm>
              <a:prstGeom prst="straightConnector1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19">
                <a:extLst>
                  <a:ext uri="{FF2B5EF4-FFF2-40B4-BE49-F238E27FC236}">
                    <a16:creationId xmlns:a16="http://schemas.microsoft.com/office/drawing/2014/main" id="{E5DB312F-21E9-4594-A72C-D6E61BDC1069}"/>
                  </a:ext>
                </a:extLst>
              </p:cNvPr>
              <p:cNvSpPr/>
              <p:nvPr/>
            </p:nvSpPr>
            <p:spPr>
              <a:xfrm>
                <a:off x="2906575" y="1001486"/>
                <a:ext cx="6048659" cy="597655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100" b="1" dirty="0"/>
                  <a:t>EOSC Executive Board</a:t>
                </a:r>
              </a:p>
            </p:txBody>
          </p:sp>
        </p:grp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9CE9B26A-6046-489C-A9FD-3B24F3E7AA6C}"/>
                </a:ext>
              </a:extLst>
            </p:cNvPr>
            <p:cNvSpPr txBox="1"/>
            <p:nvPr/>
          </p:nvSpPr>
          <p:spPr>
            <a:xfrm>
              <a:off x="8129348" y="2037827"/>
              <a:ext cx="2801257" cy="15429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2B499A"/>
                  </a:solidFill>
                </a:rPr>
                <a:t>Strategic focus</a:t>
              </a:r>
            </a:p>
            <a:p>
              <a:endParaRPr lang="en-GB" sz="1100" b="1" dirty="0">
                <a:solidFill>
                  <a:srgbClr val="2B499A"/>
                </a:solidFill>
              </a:endParaRPr>
            </a:p>
            <a:p>
              <a:r>
                <a:rPr lang="en-GB" sz="1100" b="1" dirty="0">
                  <a:solidFill>
                    <a:srgbClr val="2B499A"/>
                  </a:solidFill>
                </a:rPr>
                <a:t>Close liaison with Governance Board</a:t>
              </a:r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9F1082B4-91CC-48AB-900C-DFFCB5DA0B04}"/>
                </a:ext>
              </a:extLst>
            </p:cNvPr>
            <p:cNvSpPr txBox="1"/>
            <p:nvPr/>
          </p:nvSpPr>
          <p:spPr>
            <a:xfrm>
              <a:off x="8129348" y="3878416"/>
              <a:ext cx="2380081" cy="15429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>
                  <a:solidFill>
                    <a:srgbClr val="2B499A"/>
                  </a:solidFill>
                </a:rPr>
                <a:t>Practical implementation focused WGs</a:t>
              </a:r>
            </a:p>
            <a:p>
              <a:endParaRPr lang="en-GB" sz="1100" dirty="0"/>
            </a:p>
          </p:txBody>
        </p:sp>
      </p:grpSp>
      <p:sp>
        <p:nvSpPr>
          <p:cNvPr id="41" name="Rettangolo 40">
            <a:extLst>
              <a:ext uri="{FF2B5EF4-FFF2-40B4-BE49-F238E27FC236}">
                <a16:creationId xmlns:a16="http://schemas.microsoft.com/office/drawing/2014/main" id="{86F81997-90F4-4FE9-8899-E9669C8DB101}"/>
              </a:ext>
            </a:extLst>
          </p:cNvPr>
          <p:cNvSpPr/>
          <p:nvPr/>
        </p:nvSpPr>
        <p:spPr>
          <a:xfrm>
            <a:off x="2917808" y="1495711"/>
            <a:ext cx="15099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2B499A"/>
                </a:solidFill>
              </a:rPr>
              <a:t>10 Active WG Task Forces</a:t>
            </a:r>
            <a:endParaRPr lang="en-GB" sz="1600" b="1" dirty="0">
              <a:solidFill>
                <a:srgbClr val="2B499A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0F74AE9C-1B77-4650-B449-2B86570EF457}"/>
              </a:ext>
            </a:extLst>
          </p:cNvPr>
          <p:cNvSpPr/>
          <p:nvPr/>
        </p:nvSpPr>
        <p:spPr>
          <a:xfrm>
            <a:off x="1678712" y="1503149"/>
            <a:ext cx="13939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2B499A"/>
                </a:solidFill>
              </a:rPr>
              <a:t>160+ WG Members</a:t>
            </a:r>
            <a:endParaRPr lang="en-GB" sz="1600" b="1" dirty="0">
              <a:solidFill>
                <a:srgbClr val="2B499A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5D1466FB-B94D-49B8-A494-83B42DDF3342}"/>
              </a:ext>
            </a:extLst>
          </p:cNvPr>
          <p:cNvSpPr/>
          <p:nvPr/>
        </p:nvSpPr>
        <p:spPr>
          <a:xfrm>
            <a:off x="488611" y="1495632"/>
            <a:ext cx="13939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2B499A"/>
                </a:solidFill>
              </a:rPr>
              <a:t>6 Working Groups</a:t>
            </a:r>
            <a:endParaRPr lang="en-GB" sz="1600" b="1" dirty="0">
              <a:solidFill>
                <a:srgbClr val="2B499A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5DCBA54-D936-4FEB-A67F-E5A8A11F63AA}"/>
              </a:ext>
            </a:extLst>
          </p:cNvPr>
          <p:cNvSpPr/>
          <p:nvPr/>
        </p:nvSpPr>
        <p:spPr>
          <a:xfrm>
            <a:off x="464979" y="5829909"/>
            <a:ext cx="3962793" cy="4775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6 Strategic </a:t>
            </a:r>
            <a:r>
              <a:rPr lang="it-IT" dirty="0" err="1"/>
              <a:t>Priority</a:t>
            </a:r>
            <a:r>
              <a:rPr lang="it-IT" dirty="0"/>
              <a:t> </a:t>
            </a:r>
            <a:r>
              <a:rPr lang="it-IT" dirty="0" err="1"/>
              <a:t>Areas</a:t>
            </a:r>
            <a:r>
              <a:rPr lang="it-IT" dirty="0"/>
              <a:t> for EOSC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135EF25-FED6-434F-90EE-C86E5F85F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593" y="1103499"/>
            <a:ext cx="3430459" cy="332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29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2FA73-1A89-B94B-8262-BAFAD6C04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you contribute to the EOSC Working Groups?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31197-B5B5-D947-A69A-789D166EC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724583"/>
            <a:ext cx="4448109" cy="4503222"/>
          </a:xfrm>
        </p:spPr>
        <p:txBody>
          <a:bodyPr>
            <a:normAutofit fontScale="85000" lnSpcReduction="10000"/>
          </a:bodyPr>
          <a:lstStyle/>
          <a:p>
            <a:r>
              <a:rPr lang="en-GB" sz="2000" dirty="0"/>
              <a:t>Submit your project outputs to the EOSC WGs</a:t>
            </a:r>
          </a:p>
          <a:p>
            <a:pPr lvl="1"/>
            <a:r>
              <a:rPr lang="en-GB" sz="1600" dirty="0"/>
              <a:t>Contact the </a:t>
            </a:r>
            <a:r>
              <a:rPr lang="en-GB" sz="1600" dirty="0" err="1"/>
              <a:t>EOSCsecretariat</a:t>
            </a:r>
            <a:r>
              <a:rPr lang="en-GB" sz="1600" dirty="0"/>
              <a:t> at </a:t>
            </a:r>
            <a:r>
              <a:rPr lang="en-GB" sz="1600" dirty="0">
                <a:hlinkClick r:id="rId3"/>
              </a:rPr>
              <a:t>info@eoscsecretariat.eu</a:t>
            </a:r>
            <a:endParaRPr lang="en-GB" sz="1600" dirty="0"/>
          </a:p>
          <a:p>
            <a:pPr lvl="1"/>
            <a:r>
              <a:rPr lang="en-GB" sz="1600" dirty="0"/>
              <a:t>Liaise with the EOSC Governance through your project representatives in the </a:t>
            </a:r>
            <a:r>
              <a:rPr lang="en-GB" sz="1600" dirty="0">
                <a:hlinkClick r:id="rId4"/>
              </a:rPr>
              <a:t>allprojects@eoscsecretariat.eu</a:t>
            </a:r>
            <a:r>
              <a:rPr lang="en-GB" sz="1600" dirty="0"/>
              <a:t> mailing list</a:t>
            </a:r>
          </a:p>
          <a:p>
            <a:pPr lvl="1"/>
            <a:r>
              <a:rPr lang="en-GB" sz="1600" dirty="0"/>
              <a:t>Directly contact the WG at their public emails</a:t>
            </a:r>
          </a:p>
          <a:p>
            <a:pPr lvl="1"/>
            <a:r>
              <a:rPr lang="en-GB" sz="1600" dirty="0"/>
              <a:t>Inform the WGs about the most relevant contacts in your project/organisation</a:t>
            </a:r>
          </a:p>
          <a:p>
            <a:r>
              <a:rPr lang="en-GB" sz="2000" dirty="0"/>
              <a:t>Join the EOSC Working Groups</a:t>
            </a:r>
          </a:p>
          <a:p>
            <a:pPr lvl="1"/>
            <a:r>
              <a:rPr lang="en-GB" sz="1600" dirty="0"/>
              <a:t>Nominate a project representative to join the </a:t>
            </a:r>
            <a:r>
              <a:rPr lang="en-GB" sz="1600" b="1" dirty="0"/>
              <a:t>Architecture</a:t>
            </a:r>
            <a:r>
              <a:rPr lang="en-GB" sz="1600" dirty="0"/>
              <a:t> or </a:t>
            </a:r>
            <a:r>
              <a:rPr lang="en-GB" sz="1600" b="1" dirty="0" err="1"/>
              <a:t>Skills&amp;Training</a:t>
            </a:r>
            <a:r>
              <a:rPr lang="en-GB" sz="1600" b="1" dirty="0"/>
              <a:t> </a:t>
            </a:r>
            <a:r>
              <a:rPr lang="en-GB" sz="1600" dirty="0"/>
              <a:t>WGs</a:t>
            </a:r>
          </a:p>
          <a:p>
            <a:pPr lvl="1"/>
            <a:r>
              <a:rPr lang="en-GB" sz="1600" dirty="0"/>
              <a:t>Join a WG meeting </a:t>
            </a:r>
            <a:r>
              <a:rPr lang="en-GB" sz="1600" b="1" dirty="0"/>
              <a:t>as </a:t>
            </a:r>
            <a:r>
              <a:rPr lang="en-GB" sz="1500" b="1" dirty="0"/>
              <a:t>invited contributor</a:t>
            </a:r>
            <a:endParaRPr lang="en-GB" sz="1900" b="1" dirty="0"/>
          </a:p>
          <a:p>
            <a:r>
              <a:rPr lang="en-GB" sz="1900" dirty="0"/>
              <a:t>Join the EOSC Stakeholder Forum events as the EOSC Symposium</a:t>
            </a:r>
            <a:endParaRPr lang="en-GB" sz="2100" dirty="0"/>
          </a:p>
          <a:p>
            <a:r>
              <a:rPr lang="en-GB" sz="2000" dirty="0"/>
              <a:t>Provide feedback on open consultations on the WG outputs</a:t>
            </a:r>
            <a:endParaRPr lang="en-GB" sz="1600" dirty="0"/>
          </a:p>
          <a:p>
            <a:r>
              <a:rPr lang="en-GB" sz="2000" dirty="0"/>
              <a:t>Discuss Horizontal topics through the EOSC Interest Groups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178E2-AEB9-E14E-A61F-E359DAB2E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0832-AB1C-E34D-AA8B-C3967D9ADC84}" type="slidenum">
              <a:rPr lang="it-IT" smtClean="0"/>
              <a:t>6</a:t>
            </a:fld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7F108BBE-16BC-4A3B-A034-F56F705F2614}"/>
              </a:ext>
            </a:extLst>
          </p:cNvPr>
          <p:cNvSpPr/>
          <p:nvPr/>
        </p:nvSpPr>
        <p:spPr>
          <a:xfrm>
            <a:off x="5356414" y="1759692"/>
            <a:ext cx="3303198" cy="8887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B1C2EB52-F03F-451D-8E87-31B5C68DC165}"/>
              </a:ext>
            </a:extLst>
          </p:cNvPr>
          <p:cNvSpPr/>
          <p:nvPr/>
        </p:nvSpPr>
        <p:spPr>
          <a:xfrm>
            <a:off x="5344826" y="5187371"/>
            <a:ext cx="3393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hlinkClick r:id="rId5"/>
              </a:rPr>
              <a:t>Read more in this blog post by EOSC FAIR WG Chair Sarah Jones on the EOSCsecretariat.eu website</a:t>
            </a:r>
            <a:endParaRPr lang="en-GB" sz="1200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022BC58-833A-4006-9B1A-077857A67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6414" y="3636287"/>
            <a:ext cx="3393707" cy="1508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83D8E520-E57B-4B01-8B60-FF614F2FD627}"/>
              </a:ext>
            </a:extLst>
          </p:cNvPr>
          <p:cNvSpPr/>
          <p:nvPr/>
        </p:nvSpPr>
        <p:spPr>
          <a:xfrm>
            <a:off x="5327025" y="1834722"/>
            <a:ext cx="33670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2B499A"/>
                </a:solidFill>
              </a:rPr>
              <a:t>The </a:t>
            </a:r>
            <a:r>
              <a:rPr lang="en-GB" sz="1400" b="1" dirty="0">
                <a:solidFill>
                  <a:srgbClr val="2B499A"/>
                </a:solidFill>
              </a:rPr>
              <a:t>Architecture</a:t>
            </a:r>
            <a:r>
              <a:rPr lang="en-GB" sz="1400" dirty="0">
                <a:solidFill>
                  <a:srgbClr val="2B499A"/>
                </a:solidFill>
              </a:rPr>
              <a:t> and </a:t>
            </a:r>
            <a:r>
              <a:rPr lang="en-GB" sz="1400" b="1" dirty="0">
                <a:solidFill>
                  <a:srgbClr val="2B499A"/>
                </a:solidFill>
              </a:rPr>
              <a:t>Skills &amp; Training WG </a:t>
            </a:r>
            <a:r>
              <a:rPr lang="en-GB" sz="1400" dirty="0">
                <a:solidFill>
                  <a:srgbClr val="2B499A"/>
                </a:solidFill>
              </a:rPr>
              <a:t>are currently accepting nominations from the EOSC Projects</a:t>
            </a:r>
            <a:endParaRPr lang="en-GB" sz="1400" dirty="0">
              <a:solidFill>
                <a:srgbClr val="2B499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97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AA69E5-996A-476F-861E-79C16C2DE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932" y="213027"/>
            <a:ext cx="7886700" cy="1325563"/>
          </a:xfrm>
        </p:spPr>
        <p:txBody>
          <a:bodyPr/>
          <a:lstStyle/>
          <a:p>
            <a:r>
              <a:rPr lang="en-GB" dirty="0"/>
              <a:t>Contribute to ongoing Consultations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62F2D9-6CB2-40A8-B623-8BDE28738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8925" y="1234318"/>
            <a:ext cx="3848649" cy="321305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000" b="1" dirty="0"/>
              <a:t>WG documents out for consultation</a:t>
            </a:r>
          </a:p>
          <a:p>
            <a:r>
              <a:rPr lang="en-GB" sz="1400" dirty="0"/>
              <a:t>EOSC FAIR WG</a:t>
            </a:r>
          </a:p>
          <a:p>
            <a:pPr lvl="1"/>
            <a:r>
              <a:rPr lang="en-GB" sz="1200" dirty="0">
                <a:hlinkClick r:id="rId3"/>
              </a:rPr>
              <a:t>Initial PID Policy</a:t>
            </a:r>
            <a:endParaRPr lang="en-GB" sz="1200" dirty="0"/>
          </a:p>
          <a:p>
            <a:pPr lvl="1"/>
            <a:r>
              <a:rPr lang="en-GB" sz="1200" dirty="0">
                <a:hlinkClick r:id="rId4"/>
              </a:rPr>
              <a:t>Metrics &amp; Certification</a:t>
            </a:r>
            <a:endParaRPr lang="en-GB" sz="1200" dirty="0"/>
          </a:p>
          <a:p>
            <a:r>
              <a:rPr lang="en-GB" sz="1400" dirty="0"/>
              <a:t>EOSC </a:t>
            </a:r>
            <a:r>
              <a:rPr lang="en-GB" sz="1400" dirty="0" err="1"/>
              <a:t>RoP</a:t>
            </a:r>
            <a:r>
              <a:rPr lang="en-GB" sz="1400" dirty="0"/>
              <a:t> WG</a:t>
            </a:r>
          </a:p>
          <a:p>
            <a:pPr lvl="1"/>
            <a:r>
              <a:rPr lang="en-GB" sz="1200" dirty="0">
                <a:hlinkClick r:id="rId5"/>
              </a:rPr>
              <a:t>Draft EOSC Rules of Participation</a:t>
            </a:r>
            <a:endParaRPr lang="en-GB" sz="1200" dirty="0"/>
          </a:p>
          <a:p>
            <a:r>
              <a:rPr lang="en-GB" sz="1400" dirty="0"/>
              <a:t>EOSC Sustainability WG</a:t>
            </a:r>
          </a:p>
          <a:p>
            <a:pPr lvl="1"/>
            <a:r>
              <a:rPr lang="en-GB" sz="1200" dirty="0"/>
              <a:t>Tinman report “Solutions for a Sustainable EOSC” – Will be shared with a wider public in the next round of consultations</a:t>
            </a:r>
          </a:p>
          <a:p>
            <a:r>
              <a:rPr lang="en-GB" sz="1400" dirty="0"/>
              <a:t>EOSC &amp; HPC:</a:t>
            </a:r>
          </a:p>
          <a:p>
            <a:pPr lvl="1"/>
            <a:r>
              <a:rPr lang="en-GB" sz="1200" dirty="0">
                <a:hlinkClick r:id="rId6"/>
              </a:rPr>
              <a:t>Exploring cooperation opportunities between HPC &amp; EOSC: a survey for HPC projects</a:t>
            </a:r>
            <a:endParaRPr lang="en-GB" sz="1200" dirty="0"/>
          </a:p>
          <a:p>
            <a:pPr marL="0" indent="0">
              <a:buNone/>
            </a:pPr>
            <a:endParaRPr lang="en-GB" sz="1800" dirty="0">
              <a:hlinkClick r:id="rId6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409AED5-7C8E-4CCE-8DEF-FCDC132158E5}"/>
              </a:ext>
            </a:extLst>
          </p:cNvPr>
          <p:cNvSpPr txBox="1">
            <a:spLocks/>
          </p:cNvSpPr>
          <p:nvPr/>
        </p:nvSpPr>
        <p:spPr>
          <a:xfrm>
            <a:off x="671727" y="4307761"/>
            <a:ext cx="8205847" cy="83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7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1" dirty="0"/>
              <a:t>The </a:t>
            </a:r>
            <a:r>
              <a:rPr lang="en-GB" sz="1400" b="1" dirty="0">
                <a:hlinkClick r:id="rId8"/>
              </a:rPr>
              <a:t>EOSC Interest Groups</a:t>
            </a:r>
            <a:r>
              <a:rPr lang="en-GB" sz="1400" b="1" dirty="0"/>
              <a:t> </a:t>
            </a:r>
            <a:r>
              <a:rPr lang="en-GB" sz="1400" dirty="0"/>
              <a:t>were created to give the EOSC related community the opportunity to collaborate, share information, and discuss EOSC related topics.</a:t>
            </a:r>
            <a:endParaRPr lang="en-GB" sz="20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86A922B-5613-419E-9D3C-CD9E902DD81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1625" r="24374"/>
          <a:stretch/>
        </p:blipFill>
        <p:spPr>
          <a:xfrm>
            <a:off x="615137" y="2059250"/>
            <a:ext cx="3115660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1B614BB-F8CC-4B7E-8011-C6944E8CEE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3850" y="2456213"/>
            <a:ext cx="2978150" cy="1384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6A7E853-B116-4F6E-82D8-7640DA7BCDCA}"/>
              </a:ext>
            </a:extLst>
          </p:cNvPr>
          <p:cNvSpPr txBox="1">
            <a:spLocks/>
          </p:cNvSpPr>
          <p:nvPr/>
        </p:nvSpPr>
        <p:spPr>
          <a:xfrm>
            <a:off x="628649" y="1272729"/>
            <a:ext cx="4146551" cy="815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7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b="1" dirty="0"/>
              <a:t>The </a:t>
            </a:r>
            <a:r>
              <a:rPr lang="en-GB" sz="1400" b="1" dirty="0">
                <a:hlinkClick r:id="rId11"/>
              </a:rPr>
              <a:t>EOSC Liaison Platform </a:t>
            </a:r>
            <a:r>
              <a:rPr lang="en-GB" sz="1400" dirty="0"/>
              <a:t>an online discussion environment that allows the collection of input and provision of feedback to EOSC governance bodies.</a:t>
            </a:r>
            <a:endParaRPr lang="en-GB" sz="2400" dirty="0"/>
          </a:p>
        </p:txBody>
      </p:sp>
      <p:pic>
        <p:nvPicPr>
          <p:cNvPr id="2" name="Immagine 1">
            <a:hlinkClick r:id="rId12"/>
            <a:extLst>
              <a:ext uri="{FF2B5EF4-FFF2-40B4-BE49-F238E27FC236}">
                <a16:creationId xmlns:a16="http://schemas.microsoft.com/office/drawing/2014/main" id="{C1262C0C-C46A-4C28-A7D9-B98485D356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042" y="5052723"/>
            <a:ext cx="2099658" cy="1113135"/>
          </a:xfrm>
          <a:prstGeom prst="rect">
            <a:avLst/>
          </a:prstGeom>
        </p:spPr>
      </p:pic>
      <p:pic>
        <p:nvPicPr>
          <p:cNvPr id="10" name="Immagine 9">
            <a:hlinkClick r:id="rId14"/>
            <a:extLst>
              <a:ext uri="{FF2B5EF4-FFF2-40B4-BE49-F238E27FC236}">
                <a16:creationId xmlns:a16="http://schemas.microsoft.com/office/drawing/2014/main" id="{D7E885E4-288D-4521-BB8A-B6082F5748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08754" y="5052723"/>
            <a:ext cx="2099658" cy="1141919"/>
          </a:xfrm>
          <a:prstGeom prst="rect">
            <a:avLst/>
          </a:prstGeom>
        </p:spPr>
      </p:pic>
      <p:pic>
        <p:nvPicPr>
          <p:cNvPr id="13" name="Immagine 12">
            <a:hlinkClick r:id="rId16"/>
            <a:extLst>
              <a:ext uri="{FF2B5EF4-FFF2-40B4-BE49-F238E27FC236}">
                <a16:creationId xmlns:a16="http://schemas.microsoft.com/office/drawing/2014/main" id="{114DCB86-9399-41AC-AC5D-B64483C063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73122" y="5244124"/>
            <a:ext cx="1968638" cy="759115"/>
          </a:xfrm>
          <a:prstGeom prst="rect">
            <a:avLst/>
          </a:prstGeom>
        </p:spPr>
      </p:pic>
      <p:pic>
        <p:nvPicPr>
          <p:cNvPr id="14" name="Immagine 13">
            <a:hlinkClick r:id="rId18"/>
            <a:extLst>
              <a:ext uri="{FF2B5EF4-FFF2-40B4-BE49-F238E27FC236}">
                <a16:creationId xmlns:a16="http://schemas.microsoft.com/office/drawing/2014/main" id="{F13C31FD-2E82-463C-AD87-6CADE8F285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90151" y="5209986"/>
            <a:ext cx="2063099" cy="80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53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165633-676E-4168-B960-18A257C8B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1678"/>
            <a:ext cx="7219950" cy="1325563"/>
          </a:xfrm>
        </p:spPr>
        <p:txBody>
          <a:bodyPr>
            <a:normAutofit/>
          </a:bodyPr>
          <a:lstStyle/>
          <a:p>
            <a:r>
              <a:rPr lang="en-US" sz="2800" dirty="0" err="1"/>
              <a:t>EOSCsecretariat</a:t>
            </a:r>
            <a:r>
              <a:rPr lang="en-US" sz="2800" dirty="0"/>
              <a:t> Funding Opportunities for the Co-creation of EOSC</a:t>
            </a:r>
            <a:endParaRPr lang="en-GB" sz="28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29E7FE2-7BDE-4319-BADB-ABF58227E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94" y="4636690"/>
            <a:ext cx="7264400" cy="196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80A2B809-D416-405C-91EF-347A1279106C}"/>
              </a:ext>
            </a:extLst>
          </p:cNvPr>
          <p:cNvSpPr/>
          <p:nvPr/>
        </p:nvSpPr>
        <p:spPr>
          <a:xfrm>
            <a:off x="6070061" y="1488742"/>
            <a:ext cx="1403664" cy="421418"/>
          </a:xfrm>
          <a:prstGeom prst="rect">
            <a:avLst/>
          </a:prstGeom>
        </p:spPr>
        <p:txBody>
          <a:bodyPr vert="horz" lIns="68580" tIns="34290" rIns="68580" bIns="34290" numCol="1" rtlCol="0">
            <a:normAutofit/>
          </a:bodyPr>
          <a:lstStyle/>
          <a:p>
            <a:pPr algn="ctr">
              <a:lnSpc>
                <a:spcPct val="120000"/>
              </a:lnSpc>
              <a:spcBef>
                <a:spcPts val="750"/>
              </a:spcBef>
              <a:buClr>
                <a:srgbClr val="FFC000"/>
              </a:buClr>
            </a:pPr>
            <a:endParaRPr lang="en-GB" sz="1350" b="1" dirty="0">
              <a:solidFill>
                <a:srgbClr val="2B499A"/>
              </a:solidFill>
              <a:latin typeface="+mj-lt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B495162-91A5-4DCE-8BC7-FECFA6EF06C8}"/>
              </a:ext>
            </a:extLst>
          </p:cNvPr>
          <p:cNvSpPr/>
          <p:nvPr/>
        </p:nvSpPr>
        <p:spPr>
          <a:xfrm>
            <a:off x="5222574" y="1678915"/>
            <a:ext cx="3431871" cy="292933"/>
          </a:xfrm>
          <a:prstGeom prst="rect">
            <a:avLst/>
          </a:prstGeom>
        </p:spPr>
        <p:txBody>
          <a:bodyPr vert="horz" lIns="68580" tIns="34290" rIns="68580" bIns="34290" numCol="1" rtlCol="0">
            <a:normAutofit fontScale="85000" lnSpcReduction="10000"/>
          </a:bodyPr>
          <a:lstStyle/>
          <a:p>
            <a:pPr algn="ctr">
              <a:lnSpc>
                <a:spcPct val="120000"/>
              </a:lnSpc>
              <a:spcBef>
                <a:spcPts val="750"/>
              </a:spcBef>
              <a:buClr>
                <a:srgbClr val="FFC000"/>
              </a:buClr>
            </a:pPr>
            <a:r>
              <a:rPr lang="en-GB" sz="1200" dirty="0">
                <a:hlinkClick r:id="rId4"/>
              </a:rPr>
              <a:t>Learn more in the latest video from the EOSCsecretariat.eu </a:t>
            </a:r>
            <a:endParaRPr lang="en-GB" sz="12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63736A-FF9E-4B03-AB3D-E0E70FFFD02C}"/>
              </a:ext>
            </a:extLst>
          </p:cNvPr>
          <p:cNvSpPr txBox="1">
            <a:spLocks/>
          </p:cNvSpPr>
          <p:nvPr/>
        </p:nvSpPr>
        <p:spPr>
          <a:xfrm>
            <a:off x="692141" y="1606169"/>
            <a:ext cx="4200512" cy="1116617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GB" sz="1600" b="1" dirty="0"/>
              <a:t>Do you have an idea that will help co-create the EOSC? Take the chance to get funding for your activity!</a:t>
            </a:r>
            <a:endParaRPr lang="en-US" sz="6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F6E8891-069A-4632-BF8B-AFBB05F041ED}"/>
              </a:ext>
            </a:extLst>
          </p:cNvPr>
          <p:cNvSpPr txBox="1">
            <a:spLocks/>
          </p:cNvSpPr>
          <p:nvPr/>
        </p:nvSpPr>
        <p:spPr>
          <a:xfrm>
            <a:off x="708016" y="2626407"/>
            <a:ext cx="4200512" cy="1116617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endParaRPr lang="en-US" sz="5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D74B46-7A41-4F11-A676-C367AF6CD8C2}"/>
              </a:ext>
            </a:extLst>
          </p:cNvPr>
          <p:cNvSpPr txBox="1">
            <a:spLocks/>
          </p:cNvSpPr>
          <p:nvPr/>
        </p:nvSpPr>
        <p:spPr>
          <a:xfrm>
            <a:off x="613029" y="3792804"/>
            <a:ext cx="1181084" cy="520582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GB" sz="1600" b="1" dirty="0">
                <a:hlinkClick r:id="rId6"/>
              </a:rPr>
              <a:t>Study Suggestions</a:t>
            </a:r>
            <a:endParaRPr lang="en-US" sz="600" b="1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9DF8B5B-644F-41E0-B352-47F5B54F7821}"/>
              </a:ext>
            </a:extLst>
          </p:cNvPr>
          <p:cNvSpPr txBox="1">
            <a:spLocks/>
          </p:cNvSpPr>
          <p:nvPr/>
        </p:nvSpPr>
        <p:spPr>
          <a:xfrm>
            <a:off x="1929374" y="3792804"/>
            <a:ext cx="1772996" cy="555410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GB" sz="1600" b="1" dirty="0">
                <a:hlinkClick r:id="rId6"/>
              </a:rPr>
              <a:t>Co-creation ideas and projects</a:t>
            </a:r>
            <a:endParaRPr lang="en-US" sz="600" b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4C6CFA0-07CC-4A08-80E6-5217DD19122C}"/>
              </a:ext>
            </a:extLst>
          </p:cNvPr>
          <p:cNvSpPr txBox="1">
            <a:spLocks/>
          </p:cNvSpPr>
          <p:nvPr/>
        </p:nvSpPr>
        <p:spPr>
          <a:xfrm>
            <a:off x="3837632" y="3792804"/>
            <a:ext cx="991530" cy="555410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GB" sz="1600" b="1" dirty="0">
                <a:hlinkClick r:id="rId7"/>
              </a:rPr>
              <a:t>Open Calls</a:t>
            </a:r>
            <a:endParaRPr lang="en-US" sz="600" b="1" dirty="0"/>
          </a:p>
        </p:txBody>
      </p:sp>
      <p:pic>
        <p:nvPicPr>
          <p:cNvPr id="15" name="Picture 2" descr="C:\Users\Admin\Desktop\Leonardo\EOSCsecretariat\logo puro.png">
            <a:extLst>
              <a:ext uri="{FF2B5EF4-FFF2-40B4-BE49-F238E27FC236}">
                <a16:creationId xmlns:a16="http://schemas.microsoft.com/office/drawing/2014/main" id="{F85FE32A-0ACD-467A-B6B8-E0B9EC9A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3674" y="3344825"/>
            <a:ext cx="459794" cy="45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Leonardo\EOSCsecretariat\logo puro.png">
            <a:extLst>
              <a:ext uri="{FF2B5EF4-FFF2-40B4-BE49-F238E27FC236}">
                <a16:creationId xmlns:a16="http://schemas.microsoft.com/office/drawing/2014/main" id="{7BD3033E-27A0-4CD4-B3CE-30475A3CC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8587" y="3344825"/>
            <a:ext cx="459794" cy="45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Leonardo\EOSCsecretariat\logo puro.png">
            <a:extLst>
              <a:ext uri="{FF2B5EF4-FFF2-40B4-BE49-F238E27FC236}">
                <a16:creationId xmlns:a16="http://schemas.microsoft.com/office/drawing/2014/main" id="{C71954C3-B469-4826-9CFA-9BBA6E071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3500" y="3344825"/>
            <a:ext cx="459794" cy="45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EBD8D65-ABBB-4C8A-81A5-F5C7B73E69AF}"/>
              </a:ext>
            </a:extLst>
          </p:cNvPr>
          <p:cNvSpPr txBox="1">
            <a:spLocks/>
          </p:cNvSpPr>
          <p:nvPr/>
        </p:nvSpPr>
        <p:spPr>
          <a:xfrm>
            <a:off x="613029" y="2764758"/>
            <a:ext cx="4200512" cy="43080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GB" sz="1600" b="1" dirty="0"/>
              <a:t>Three ways to apply:</a:t>
            </a:r>
            <a:endParaRPr lang="en-US" sz="600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8DDDB74-EBB5-4B19-AD59-956C3D2193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3789" y="1986928"/>
            <a:ext cx="3789442" cy="2131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4504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165633-676E-4168-B960-18A257C8B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407" y="607305"/>
            <a:ext cx="7733893" cy="661923"/>
          </a:xfrm>
        </p:spPr>
        <p:txBody>
          <a:bodyPr>
            <a:normAutofit fontScale="90000"/>
          </a:bodyPr>
          <a:lstStyle/>
          <a:p>
            <a:r>
              <a:rPr lang="en-GB" dirty="0"/>
              <a:t>Contributions from our different stakeholders to the EOSC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4DA20E2E-9BFB-42B7-9C1F-44491D6AD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9332" y="4098997"/>
            <a:ext cx="1326282" cy="1876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82CCD646-4875-4925-B0A9-9E27695C2DD8}"/>
              </a:ext>
            </a:extLst>
          </p:cNvPr>
          <p:cNvSpPr/>
          <p:nvPr/>
        </p:nvSpPr>
        <p:spPr>
          <a:xfrm>
            <a:off x="7293796" y="4069020"/>
            <a:ext cx="1709815" cy="23450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5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BD4A0E1-9EDB-4DD9-A988-7CF358907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504" y="4078980"/>
            <a:ext cx="1326439" cy="1876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7E98DF1-F84F-43BD-9F4A-FDDB285DF284}"/>
              </a:ext>
            </a:extLst>
          </p:cNvPr>
          <p:cNvSpPr txBox="1">
            <a:spLocks/>
          </p:cNvSpPr>
          <p:nvPr/>
        </p:nvSpPr>
        <p:spPr>
          <a:xfrm>
            <a:off x="7413076" y="4739799"/>
            <a:ext cx="1487066" cy="1586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200" dirty="0"/>
              <a:t>EOSCsecretariat.eu just launched its </a:t>
            </a:r>
            <a:r>
              <a:rPr lang="en-GB" sz="1200" dirty="0" err="1">
                <a:hlinkClick r:id="rId7"/>
              </a:rPr>
              <a:t>Zenodo</a:t>
            </a:r>
            <a:r>
              <a:rPr lang="en-GB" sz="1200" dirty="0">
                <a:hlinkClick r:id="rId7"/>
              </a:rPr>
              <a:t> community</a:t>
            </a:r>
            <a:r>
              <a:rPr lang="en-GB" sz="1200" dirty="0"/>
              <a:t>, where all publications will be collected, in a collaborative and curated manner.</a:t>
            </a:r>
          </a:p>
        </p:txBody>
      </p:sp>
      <p:pic>
        <p:nvPicPr>
          <p:cNvPr id="11" name="Elementi multimediali online 10" title="European Open Science Cloud - The New Frontier of Data-Driven Science">
            <a:hlinkClick r:id="" action="ppaction://media"/>
            <a:extLst>
              <a:ext uri="{FF2B5EF4-FFF2-40B4-BE49-F238E27FC236}">
                <a16:creationId xmlns:a16="http://schemas.microsoft.com/office/drawing/2014/main" id="{16B3BD37-D51F-47FA-B4ED-6B9529A00E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222160" y="2405977"/>
            <a:ext cx="1659843" cy="933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2CC3A0D5-74E1-46E1-AD3E-4ED589880586}"/>
              </a:ext>
            </a:extLst>
          </p:cNvPr>
          <p:cNvSpPr txBox="1">
            <a:spLocks/>
          </p:cNvSpPr>
          <p:nvPr/>
        </p:nvSpPr>
        <p:spPr>
          <a:xfrm>
            <a:off x="151516" y="6036530"/>
            <a:ext cx="1450751" cy="4341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dirty="0"/>
              <a:t>ESFRI Cluster projects – Position Papers</a:t>
            </a:r>
            <a:endParaRPr lang="en-GB" sz="2000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76100EF4-DF4F-4984-B379-350E32FA329F}"/>
              </a:ext>
            </a:extLst>
          </p:cNvPr>
          <p:cNvSpPr txBox="1">
            <a:spLocks/>
          </p:cNvSpPr>
          <p:nvPr/>
        </p:nvSpPr>
        <p:spPr>
          <a:xfrm>
            <a:off x="1686504" y="6016470"/>
            <a:ext cx="1326439" cy="397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GB" sz="1100" dirty="0"/>
              <a:t>EOSC Symposium 2019 - Highlights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F3F8C5B5-71EC-473C-A3CB-DCC4987846A6}"/>
              </a:ext>
            </a:extLst>
          </p:cNvPr>
          <p:cNvSpPr txBox="1">
            <a:spLocks/>
          </p:cNvSpPr>
          <p:nvPr/>
        </p:nvSpPr>
        <p:spPr>
          <a:xfrm>
            <a:off x="309550" y="1770692"/>
            <a:ext cx="1417468" cy="643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00" dirty="0"/>
              <a:t>Video: EOSC - The New Frontier of Data-Driven Science</a:t>
            </a:r>
          </a:p>
        </p:txBody>
      </p:sp>
      <p:pic>
        <p:nvPicPr>
          <p:cNvPr id="16" name="Immagine 15">
            <a:hlinkClick r:id="rId7"/>
            <a:extLst>
              <a:ext uri="{FF2B5EF4-FFF2-40B4-BE49-F238E27FC236}">
                <a16:creationId xmlns:a16="http://schemas.microsoft.com/office/drawing/2014/main" id="{15E31142-B098-4D42-B11C-B158228163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7404" y="4258760"/>
            <a:ext cx="1202598" cy="481039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7288FA6F-0438-4A17-8ABE-7C81568D9483}"/>
              </a:ext>
            </a:extLst>
          </p:cNvPr>
          <p:cNvSpPr/>
          <p:nvPr/>
        </p:nvSpPr>
        <p:spPr>
          <a:xfrm>
            <a:off x="3183595" y="5955637"/>
            <a:ext cx="132152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Building the European Open Science Cloud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CBD15D7-DB7F-4DA6-BFC8-557A2DB7A3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8354" y="4077745"/>
            <a:ext cx="1321523" cy="1876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6893846-DBD0-443C-A18F-171943ECDA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5774" y="4069021"/>
            <a:ext cx="1331748" cy="18882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96692860-6A00-4E6F-A375-D95868A262C5}"/>
              </a:ext>
            </a:extLst>
          </p:cNvPr>
          <p:cNvSpPr/>
          <p:nvPr/>
        </p:nvSpPr>
        <p:spPr>
          <a:xfrm>
            <a:off x="4671015" y="5946913"/>
            <a:ext cx="132152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dirty="0"/>
              <a:t>HPC Assets and Contributions to the EOSC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88F3A12D-399F-4EA9-BD87-6F4F60B7DB98}"/>
              </a:ext>
            </a:extLst>
          </p:cNvPr>
          <p:cNvSpPr/>
          <p:nvPr/>
        </p:nvSpPr>
        <p:spPr>
          <a:xfrm>
            <a:off x="6064204" y="4087111"/>
            <a:ext cx="1198731" cy="18598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DE4A0520-0817-450E-8DDC-429087C92C06}"/>
              </a:ext>
            </a:extLst>
          </p:cNvPr>
          <p:cNvSpPr txBox="1">
            <a:spLocks/>
          </p:cNvSpPr>
          <p:nvPr/>
        </p:nvSpPr>
        <p:spPr>
          <a:xfrm>
            <a:off x="6185960" y="4453263"/>
            <a:ext cx="955902" cy="286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GB" sz="1400" i="1" dirty="0"/>
              <a:t>EOSC Regional Projects - Coming Soon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4EDE03A3-E7C6-476F-8C07-982946B5D923}"/>
              </a:ext>
            </a:extLst>
          </p:cNvPr>
          <p:cNvSpPr txBox="1">
            <a:spLocks/>
          </p:cNvSpPr>
          <p:nvPr/>
        </p:nvSpPr>
        <p:spPr>
          <a:xfrm>
            <a:off x="6007522" y="6016470"/>
            <a:ext cx="1348872" cy="820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GB" sz="1200" i="1" dirty="0"/>
              <a:t>EOSC 5b projects (Regional) 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GB" sz="1200" i="1" dirty="0"/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C40BF68A-0C01-412B-B96B-020A4F18D0D9}"/>
              </a:ext>
            </a:extLst>
          </p:cNvPr>
          <p:cNvGrpSpPr/>
          <p:nvPr/>
        </p:nvGrpSpPr>
        <p:grpSpPr>
          <a:xfrm>
            <a:off x="3787295" y="2071812"/>
            <a:ext cx="1661069" cy="1483265"/>
            <a:chOff x="5972380" y="4315547"/>
            <a:chExt cx="1661069" cy="148326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C0D1AA65-708C-49AE-A988-31DCF4512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73398" y="5061012"/>
              <a:ext cx="1660051" cy="737800"/>
            </a:xfrm>
            <a:prstGeom prst="rect">
              <a:avLst/>
            </a:prstGeom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79E0AE52-7302-4EF7-84B7-C735429F8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972380" y="4315547"/>
              <a:ext cx="1660051" cy="737800"/>
            </a:xfrm>
            <a:prstGeom prst="rect">
              <a:avLst/>
            </a:prstGeom>
          </p:spPr>
        </p:pic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2AF118C5-A010-4C38-A579-517427935DCD}"/>
              </a:ext>
            </a:extLst>
          </p:cNvPr>
          <p:cNvGrpSpPr/>
          <p:nvPr/>
        </p:nvGrpSpPr>
        <p:grpSpPr>
          <a:xfrm>
            <a:off x="2008532" y="2080545"/>
            <a:ext cx="1660051" cy="1480756"/>
            <a:chOff x="3832637" y="4310299"/>
            <a:chExt cx="1660051" cy="148075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E5374AD5-4C64-446A-AABD-017DCD757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832845" y="5053347"/>
              <a:ext cx="1659843" cy="737708"/>
            </a:xfrm>
            <a:prstGeom prst="rect">
              <a:avLst/>
            </a:prstGeom>
          </p:spPr>
        </p:pic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EFD339DD-9FFA-43BF-A850-70347C420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32637" y="4310299"/>
              <a:ext cx="1660051" cy="737800"/>
            </a:xfrm>
            <a:prstGeom prst="rect">
              <a:avLst/>
            </a:prstGeom>
          </p:spPr>
        </p:pic>
      </p:grp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61076FC4-7E9C-42B0-80DA-9BB1D4795A7C}"/>
              </a:ext>
            </a:extLst>
          </p:cNvPr>
          <p:cNvSpPr txBox="1">
            <a:spLocks/>
          </p:cNvSpPr>
          <p:nvPr/>
        </p:nvSpPr>
        <p:spPr>
          <a:xfrm>
            <a:off x="2172129" y="1709614"/>
            <a:ext cx="1326439" cy="397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GB" sz="1200" dirty="0"/>
              <a:t>Interviews</a:t>
            </a:r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47ECD957-49C1-49B1-823B-08B6A2875DAA}"/>
              </a:ext>
            </a:extLst>
          </p:cNvPr>
          <p:cNvSpPr txBox="1">
            <a:spLocks/>
          </p:cNvSpPr>
          <p:nvPr/>
        </p:nvSpPr>
        <p:spPr>
          <a:xfrm>
            <a:off x="3954100" y="1709714"/>
            <a:ext cx="1326439" cy="257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GB" sz="1200" dirty="0"/>
              <a:t>Workshops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721E04CA-9B16-403F-9D82-2A37CBBAD6F2}"/>
              </a:ext>
            </a:extLst>
          </p:cNvPr>
          <p:cNvSpPr txBox="1">
            <a:spLocks/>
          </p:cNvSpPr>
          <p:nvPr/>
        </p:nvSpPr>
        <p:spPr>
          <a:xfrm>
            <a:off x="1572093" y="1330277"/>
            <a:ext cx="2526510" cy="397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GB" sz="1800" b="1" dirty="0"/>
              <a:t>Researcher engagement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9684F868-2D92-4C46-9A52-683FA3ED2798}"/>
              </a:ext>
            </a:extLst>
          </p:cNvPr>
          <p:cNvSpPr txBox="1">
            <a:spLocks/>
          </p:cNvSpPr>
          <p:nvPr/>
        </p:nvSpPr>
        <p:spPr>
          <a:xfrm>
            <a:off x="6044322" y="1141185"/>
            <a:ext cx="2526510" cy="616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GB" sz="1800" b="1" dirty="0"/>
              <a:t>Engagement with International Initiatives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D6004B8-7C63-4ACF-9ACD-17C3811AB7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05336" y="2289405"/>
            <a:ext cx="2209681" cy="1242946"/>
          </a:xfrm>
          <a:prstGeom prst="rect">
            <a:avLst/>
          </a:prstGeom>
        </p:spPr>
      </p:pic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DC789122-51D3-42DF-86BB-E6F7BF2C85F8}"/>
              </a:ext>
            </a:extLst>
          </p:cNvPr>
          <p:cNvSpPr txBox="1">
            <a:spLocks/>
          </p:cNvSpPr>
          <p:nvPr/>
        </p:nvSpPr>
        <p:spPr>
          <a:xfrm>
            <a:off x="5804275" y="1738270"/>
            <a:ext cx="3006603" cy="48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GB" sz="1200" dirty="0"/>
              <a:t>The international Research Data Community Contributing to EOSC </a:t>
            </a:r>
          </a:p>
        </p:txBody>
      </p:sp>
    </p:spTree>
    <p:extLst>
      <p:ext uri="{BB962C8B-B14F-4D97-AF65-F5344CB8AC3E}">
        <p14:creationId xmlns:p14="http://schemas.microsoft.com/office/powerpoint/2010/main" val="110398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EOSC-Secretariat" id="{CBDDB9AA-F0E2-CB4D-9960-4FB3BE40EC02}" vid="{79C5ED94-E8D6-794A-A6C1-D9DA6ED5ACE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PPT-EOSC-Secretariat</Template>
  <TotalTime>1607</TotalTime>
  <Words>835</Words>
  <Application>Microsoft Office PowerPoint</Application>
  <PresentationFormat>Presentazione su schermo (4:3)</PresentationFormat>
  <Paragraphs>154</Paragraphs>
  <Slides>11</Slides>
  <Notes>7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di Office</vt:lpstr>
      <vt:lpstr>EOSCsecretariat.eu</vt:lpstr>
      <vt:lpstr>Setting the scene for 2021+ </vt:lpstr>
      <vt:lpstr>EOSCsecretariat.eu facilitating the EOSC Governance &amp; EOSC projects</vt:lpstr>
      <vt:lpstr>Supporting the EOSC Executive Board and Working Groups</vt:lpstr>
      <vt:lpstr>EOSC Working Groups in numbers</vt:lpstr>
      <vt:lpstr>How can you contribute to the EOSC Working Groups?</vt:lpstr>
      <vt:lpstr>Contribute to ongoing Consultations</vt:lpstr>
      <vt:lpstr>EOSCsecretariat Funding Opportunities for the Co-creation of EOSC</vt:lpstr>
      <vt:lpstr>Contributions from our different stakeholders to the EOSC</vt:lpstr>
      <vt:lpstr>Stakeholder Engagement Opportunities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silvana muscella</dc:creator>
  <cp:lastModifiedBy>leonardo marino</cp:lastModifiedBy>
  <cp:revision>82</cp:revision>
  <dcterms:created xsi:type="dcterms:W3CDTF">2019-01-08T10:06:09Z</dcterms:created>
  <dcterms:modified xsi:type="dcterms:W3CDTF">2020-03-13T15:19:32Z</dcterms:modified>
</cp:coreProperties>
</file>