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1" r:id="rId4"/>
    <p:sldId id="282" r:id="rId5"/>
    <p:sldId id="276" r:id="rId6"/>
    <p:sldId id="283" r:id="rId7"/>
    <p:sldId id="277" r:id="rId8"/>
    <p:sldId id="278" r:id="rId9"/>
    <p:sldId id="279" r:id="rId10"/>
    <p:sldId id="284" r:id="rId11"/>
    <p:sldId id="280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5B9BD5"/>
    <a:srgbClr val="FDC72B"/>
    <a:srgbClr val="00A3C9"/>
    <a:srgbClr val="076387"/>
    <a:srgbClr val="58595B"/>
    <a:srgbClr val="028ABF"/>
    <a:srgbClr val="009CC6"/>
    <a:srgbClr val="066DB0"/>
    <a:srgbClr val="03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66" d="100"/>
          <a:sy n="66" d="100"/>
        </p:scale>
        <p:origin x="66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420BF-B186-A74F-864D-1FA95BE37518}" type="doc">
      <dgm:prSet loTypeId="urn:microsoft.com/office/officeart/2005/8/layout/venn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277BF1-4CDC-D64D-938D-B42AC7EED453}">
      <dgm:prSet phldrT="[Text]"/>
      <dgm:spPr/>
      <dgm:t>
        <a:bodyPr/>
        <a:lstStyle/>
        <a:p>
          <a:r>
            <a:rPr lang="en-US" dirty="0"/>
            <a:t>Around 70 services published</a:t>
          </a:r>
        </a:p>
      </dgm:t>
    </dgm:pt>
    <dgm:pt modelId="{C5B1B1E0-4F93-0143-B0D2-6AE058752F8E}" type="parTrans" cxnId="{1927B865-2147-8D4C-A485-FD20D87D8CCA}">
      <dgm:prSet/>
      <dgm:spPr/>
      <dgm:t>
        <a:bodyPr/>
        <a:lstStyle/>
        <a:p>
          <a:endParaRPr lang="en-US"/>
        </a:p>
      </dgm:t>
    </dgm:pt>
    <dgm:pt modelId="{3E76A787-25F8-8D48-9C5B-D9DDE5128696}" type="sibTrans" cxnId="{1927B865-2147-8D4C-A485-FD20D87D8CCA}">
      <dgm:prSet/>
      <dgm:spPr/>
      <dgm:t>
        <a:bodyPr/>
        <a:lstStyle/>
        <a:p>
          <a:endParaRPr lang="en-US"/>
        </a:p>
      </dgm:t>
    </dgm:pt>
    <dgm:pt modelId="{B23A562A-57C4-D744-A78E-2E1D9E508623}">
      <dgm:prSet phldrT="[Text]"/>
      <dgm:spPr/>
      <dgm:t>
        <a:bodyPr/>
        <a:lstStyle/>
        <a:p>
          <a:r>
            <a:rPr lang="en-US" dirty="0" err="1"/>
            <a:t>Avg</a:t>
          </a:r>
          <a:r>
            <a:rPr lang="en-US" dirty="0"/>
            <a:t> 7600 unique visits x month</a:t>
          </a:r>
        </a:p>
      </dgm:t>
    </dgm:pt>
    <dgm:pt modelId="{3875EF88-C84E-9F4F-97AA-DF9AA3D07331}" type="parTrans" cxnId="{7774CD7F-7DBA-3C4A-B86C-D1ADD53372B8}">
      <dgm:prSet/>
      <dgm:spPr/>
      <dgm:t>
        <a:bodyPr/>
        <a:lstStyle/>
        <a:p>
          <a:endParaRPr lang="en-US"/>
        </a:p>
      </dgm:t>
    </dgm:pt>
    <dgm:pt modelId="{FFAC5E93-ECA3-9E4F-A7B8-4D43B33F69EF}" type="sibTrans" cxnId="{7774CD7F-7DBA-3C4A-B86C-D1ADD53372B8}">
      <dgm:prSet/>
      <dgm:spPr/>
      <dgm:t>
        <a:bodyPr/>
        <a:lstStyle/>
        <a:p>
          <a:endParaRPr lang="en-US"/>
        </a:p>
      </dgm:t>
    </dgm:pt>
    <dgm:pt modelId="{F962F3EF-59DC-3740-83CA-D19FF79F6E76}">
      <dgm:prSet phldrT="[Text]"/>
      <dgm:spPr/>
      <dgm:t>
        <a:bodyPr/>
        <a:lstStyle/>
        <a:p>
          <a:r>
            <a:rPr lang="en-US" dirty="0"/>
            <a:t>7 thematic disciplines</a:t>
          </a:r>
        </a:p>
      </dgm:t>
    </dgm:pt>
    <dgm:pt modelId="{AD541E38-8788-2941-8EFD-C28D9517BB50}" type="parTrans" cxnId="{ED258A8B-0D15-8541-B610-15E126DD9AA0}">
      <dgm:prSet/>
      <dgm:spPr/>
      <dgm:t>
        <a:bodyPr/>
        <a:lstStyle/>
        <a:p>
          <a:endParaRPr lang="en-US"/>
        </a:p>
      </dgm:t>
    </dgm:pt>
    <dgm:pt modelId="{399282A4-54F4-2E46-B618-9E9EEFC34462}" type="sibTrans" cxnId="{ED258A8B-0D15-8541-B610-15E126DD9AA0}">
      <dgm:prSet/>
      <dgm:spPr/>
      <dgm:t>
        <a:bodyPr/>
        <a:lstStyle/>
        <a:p>
          <a:endParaRPr lang="en-US"/>
        </a:p>
      </dgm:t>
    </dgm:pt>
    <dgm:pt modelId="{02369B65-9C9F-3E42-9FBC-257DB9C56420}" type="pres">
      <dgm:prSet presAssocID="{543420BF-B186-A74F-864D-1FA95BE37518}" presName="Name0" presStyleCnt="0">
        <dgm:presLayoutVars>
          <dgm:dir/>
          <dgm:resizeHandles val="exact"/>
        </dgm:presLayoutVars>
      </dgm:prSet>
      <dgm:spPr/>
    </dgm:pt>
    <dgm:pt modelId="{29592467-0948-314D-8B6D-05F961D81186}" type="pres">
      <dgm:prSet presAssocID="{E5277BF1-4CDC-D64D-938D-B42AC7EED453}" presName="Name5" presStyleLbl="vennNode1" presStyleIdx="0" presStyleCnt="3">
        <dgm:presLayoutVars>
          <dgm:bulletEnabled val="1"/>
        </dgm:presLayoutVars>
      </dgm:prSet>
      <dgm:spPr/>
    </dgm:pt>
    <dgm:pt modelId="{CCF883DD-2F63-964F-86A3-183CE29F5BEF}" type="pres">
      <dgm:prSet presAssocID="{3E76A787-25F8-8D48-9C5B-D9DDE5128696}" presName="space" presStyleCnt="0"/>
      <dgm:spPr/>
    </dgm:pt>
    <dgm:pt modelId="{CCCAF6DF-A872-1841-8266-4A06FF9F5472}" type="pres">
      <dgm:prSet presAssocID="{B23A562A-57C4-D744-A78E-2E1D9E508623}" presName="Name5" presStyleLbl="vennNode1" presStyleIdx="1" presStyleCnt="3">
        <dgm:presLayoutVars>
          <dgm:bulletEnabled val="1"/>
        </dgm:presLayoutVars>
      </dgm:prSet>
      <dgm:spPr/>
    </dgm:pt>
    <dgm:pt modelId="{E9D4A826-B951-044E-9AD6-D6268F073B26}" type="pres">
      <dgm:prSet presAssocID="{FFAC5E93-ECA3-9E4F-A7B8-4D43B33F69EF}" presName="space" presStyleCnt="0"/>
      <dgm:spPr/>
    </dgm:pt>
    <dgm:pt modelId="{F1726E63-266B-E643-BEAF-E1C08800CE12}" type="pres">
      <dgm:prSet presAssocID="{F962F3EF-59DC-3740-83CA-D19FF79F6E7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07894B19-EB1C-4F43-8A3B-04D5A135E550}" type="presOf" srcId="{543420BF-B186-A74F-864D-1FA95BE37518}" destId="{02369B65-9C9F-3E42-9FBC-257DB9C56420}" srcOrd="0" destOrd="0" presId="urn:microsoft.com/office/officeart/2005/8/layout/venn3"/>
    <dgm:cxn modelId="{1927B865-2147-8D4C-A485-FD20D87D8CCA}" srcId="{543420BF-B186-A74F-864D-1FA95BE37518}" destId="{E5277BF1-4CDC-D64D-938D-B42AC7EED453}" srcOrd="0" destOrd="0" parTransId="{C5B1B1E0-4F93-0143-B0D2-6AE058752F8E}" sibTransId="{3E76A787-25F8-8D48-9C5B-D9DDE5128696}"/>
    <dgm:cxn modelId="{7774CD7F-7DBA-3C4A-B86C-D1ADD53372B8}" srcId="{543420BF-B186-A74F-864D-1FA95BE37518}" destId="{B23A562A-57C4-D744-A78E-2E1D9E508623}" srcOrd="1" destOrd="0" parTransId="{3875EF88-C84E-9F4F-97AA-DF9AA3D07331}" sibTransId="{FFAC5E93-ECA3-9E4F-A7B8-4D43B33F69EF}"/>
    <dgm:cxn modelId="{ED258A8B-0D15-8541-B610-15E126DD9AA0}" srcId="{543420BF-B186-A74F-864D-1FA95BE37518}" destId="{F962F3EF-59DC-3740-83CA-D19FF79F6E76}" srcOrd="2" destOrd="0" parTransId="{AD541E38-8788-2941-8EFD-C28D9517BB50}" sibTransId="{399282A4-54F4-2E46-B618-9E9EEFC34462}"/>
    <dgm:cxn modelId="{E3E5E8AC-B3F9-7046-927C-698ADAC1E903}" type="presOf" srcId="{E5277BF1-4CDC-D64D-938D-B42AC7EED453}" destId="{29592467-0948-314D-8B6D-05F961D81186}" srcOrd="0" destOrd="0" presId="urn:microsoft.com/office/officeart/2005/8/layout/venn3"/>
    <dgm:cxn modelId="{AB3998CB-93C9-E549-9F40-1AC963068307}" type="presOf" srcId="{F962F3EF-59DC-3740-83CA-D19FF79F6E76}" destId="{F1726E63-266B-E643-BEAF-E1C08800CE12}" srcOrd="0" destOrd="0" presId="urn:microsoft.com/office/officeart/2005/8/layout/venn3"/>
    <dgm:cxn modelId="{777046EB-0F2F-1042-A76F-DB3FDEFAEED2}" type="presOf" srcId="{B23A562A-57C4-D744-A78E-2E1D9E508623}" destId="{CCCAF6DF-A872-1841-8266-4A06FF9F5472}" srcOrd="0" destOrd="0" presId="urn:microsoft.com/office/officeart/2005/8/layout/venn3"/>
    <dgm:cxn modelId="{5840D07A-6BAF-B34A-AD29-31D75568E93A}" type="presParOf" srcId="{02369B65-9C9F-3E42-9FBC-257DB9C56420}" destId="{29592467-0948-314D-8B6D-05F961D81186}" srcOrd="0" destOrd="0" presId="urn:microsoft.com/office/officeart/2005/8/layout/venn3"/>
    <dgm:cxn modelId="{390A11E4-6AC5-434B-A565-B02187A5AA68}" type="presParOf" srcId="{02369B65-9C9F-3E42-9FBC-257DB9C56420}" destId="{CCF883DD-2F63-964F-86A3-183CE29F5BEF}" srcOrd="1" destOrd="0" presId="urn:microsoft.com/office/officeart/2005/8/layout/venn3"/>
    <dgm:cxn modelId="{BD07989F-CE01-AF4E-ADF6-4EACCAF4CFE7}" type="presParOf" srcId="{02369B65-9C9F-3E42-9FBC-257DB9C56420}" destId="{CCCAF6DF-A872-1841-8266-4A06FF9F5472}" srcOrd="2" destOrd="0" presId="urn:microsoft.com/office/officeart/2005/8/layout/venn3"/>
    <dgm:cxn modelId="{AB62CB58-1206-A045-A7F6-639420C52E08}" type="presParOf" srcId="{02369B65-9C9F-3E42-9FBC-257DB9C56420}" destId="{E9D4A826-B951-044E-9AD6-D6268F073B26}" srcOrd="3" destOrd="0" presId="urn:microsoft.com/office/officeart/2005/8/layout/venn3"/>
    <dgm:cxn modelId="{D480E243-8168-A346-8137-E856A2F63BA6}" type="presParOf" srcId="{02369B65-9C9F-3E42-9FBC-257DB9C56420}" destId="{F1726E63-266B-E643-BEAF-E1C08800CE1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2467-0948-314D-8B6D-05F961D81186}">
      <dsp:nvSpPr>
        <dsp:cNvPr id="0" name=""/>
        <dsp:cNvSpPr/>
      </dsp:nvSpPr>
      <dsp:spPr>
        <a:xfrm>
          <a:off x="1793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1590" rIns="8632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Around 70 services published</a:t>
          </a:r>
        </a:p>
      </dsp:txBody>
      <dsp:txXfrm>
        <a:off x="231509" y="870061"/>
        <a:ext cx="1109165" cy="1109165"/>
      </dsp:txXfrm>
    </dsp:sp>
    <dsp:sp modelId="{CCCAF6DF-A872-1841-8266-4A06FF9F5472}">
      <dsp:nvSpPr>
        <dsp:cNvPr id="0" name=""/>
        <dsp:cNvSpPr/>
      </dsp:nvSpPr>
      <dsp:spPr>
        <a:xfrm>
          <a:off x="1256671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1590" rIns="8632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Avg</a:t>
          </a:r>
          <a:r>
            <a:rPr lang="en-US" sz="1700" kern="1200" dirty="0"/>
            <a:t> 7600 unique visits x month</a:t>
          </a:r>
        </a:p>
      </dsp:txBody>
      <dsp:txXfrm>
        <a:off x="1486387" y="870061"/>
        <a:ext cx="1109165" cy="1109165"/>
      </dsp:txXfrm>
    </dsp:sp>
    <dsp:sp modelId="{F1726E63-266B-E643-BEAF-E1C08800CE12}">
      <dsp:nvSpPr>
        <dsp:cNvPr id="0" name=""/>
        <dsp:cNvSpPr/>
      </dsp:nvSpPr>
      <dsp:spPr>
        <a:xfrm>
          <a:off x="2511549" y="640345"/>
          <a:ext cx="1568597" cy="15685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25" tIns="21590" rIns="8632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 thematic disciplines</a:t>
          </a:r>
        </a:p>
      </dsp:txBody>
      <dsp:txXfrm>
        <a:off x="2741265" y="870061"/>
        <a:ext cx="1109165" cy="110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B19A5-D3AF-4DDE-9288-317F0BE82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AE172-258B-460E-BD34-4B4BB2107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0914-18AA-4845-B792-CCCFB3BA727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95010-02C2-4EBC-9C9A-B2772088B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43CC-BC06-4224-8D27-0C28D8C86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CB5C-1863-486B-9F74-82D488ABB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B1FE-386F-431B-BB96-3ED1EEBB09B5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5B22-D342-486A-AE1A-6DE1F7C7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scsecretariat.eu/" TargetMode="External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hyperlink" Target="mailto:info@eoscsecretariat.eu" TargetMode="External"/><Relationship Id="rId12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5" Type="http://schemas.openxmlformats.org/officeDocument/2006/relationships/hyperlink" Target="http://www.eosc-portal.eu/" TargetMode="External"/><Relationship Id="rId10" Type="http://schemas.openxmlformats.org/officeDocument/2006/relationships/hyperlink" Target="https://www.linkedin.com/in/eosc-secretariat-79316117a/" TargetMode="External"/><Relationship Id="rId4" Type="http://schemas.openxmlformats.org/officeDocument/2006/relationships/image" Target="../media/image13.wmf"/><Relationship Id="rId9" Type="http://schemas.openxmlformats.org/officeDocument/2006/relationships/hyperlink" Target="https://twitter.com/EoscSecretariat" TargetMode="External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193780B-A1F0-41E3-A9C2-890AD9873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37" y="-75"/>
            <a:ext cx="6939833" cy="51435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473D18-FCD3-48EA-B5F6-91A15F7D7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757" y="1133039"/>
            <a:ext cx="4236244" cy="2427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 b="1" u="none">
                <a:solidFill>
                  <a:srgbClr val="028ABF"/>
                </a:solidFill>
                <a:effectLst/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THIS IS THE PRESENTATION TITLE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3A82C-9C41-4F5E-A07B-E1F397EE3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0"/>
            <a:ext cx="83771" cy="5150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09A28-30F4-46E7-A7D4-57346D147C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9" y="102655"/>
            <a:ext cx="2046368" cy="771474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D8E652-AA32-4010-BDA3-A301517CA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756" y="3802257"/>
            <a:ext cx="4236244" cy="7714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0" u="none">
                <a:solidFill>
                  <a:srgbClr val="028ABF"/>
                </a:solidFill>
                <a:effectLst/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This is the 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EB0E42-E3C0-4D82-9365-5975A5A18E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250" y="3300458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1st Name Surname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A44B78-D228-4203-AA66-068E98D23A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251" y="3625291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CF0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University and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0A234C-E1E9-4D18-BEA4-9339602F06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3595" y="4058062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2nd Name Surname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D00DD6E-4EE8-404F-8C82-F6A72070D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3594" y="4393040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CD0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University and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2A38E8-B5A9-49D2-BC47-DF9D4D252C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5959" y="4920341"/>
            <a:ext cx="489830" cy="175371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B71142A-BB3F-43E3-A49E-3C87976110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2867" y="4911369"/>
            <a:ext cx="1515678" cy="1933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88" spc="0">
                <a:solidFill>
                  <a:schemeClr val="bg1">
                    <a:lumMod val="65000"/>
                  </a:schemeClr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Launch Event | Vienna | 23rd Nov 2018</a:t>
            </a:r>
          </a:p>
        </p:txBody>
      </p:sp>
    </p:spTree>
    <p:extLst>
      <p:ext uri="{BB962C8B-B14F-4D97-AF65-F5344CB8AC3E}">
        <p14:creationId xmlns:p14="http://schemas.microsoft.com/office/powerpoint/2010/main" val="423635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_title_2">
    <p:bg>
      <p:bgPr>
        <a:solidFill>
          <a:srgbClr val="0C2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E2D9007-BD85-4F1B-9910-F716517BE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7" y="1"/>
            <a:ext cx="4485714" cy="513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2C2271-FB2A-4244-A71D-2A848AAF5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4" y="139911"/>
            <a:ext cx="1721212" cy="648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EE03D-C42D-40B9-AAA6-AA42C731DF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8418427" y="4915904"/>
            <a:ext cx="489830" cy="175371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58412B3-3942-42F0-8CAC-A474A11D7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010" y="3424135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1st Name Surname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61E85C3-B650-4FCE-A845-4F86D2EB2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011" y="3748969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CF0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University and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842AAAE-0172-4E98-90FD-4143FA377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72355" y="4181739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2nd Name Surname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E0828C2-9EB7-463C-BF43-BBC2A58AE4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2354" y="4516717"/>
            <a:ext cx="2368181" cy="259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CD0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University and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9D50833-6ACB-4CA5-AF22-436FE7ADB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2014" y="1127521"/>
            <a:ext cx="4236244" cy="2427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 b="1" u="none">
                <a:solidFill>
                  <a:schemeClr val="bg1"/>
                </a:solidFill>
                <a:effectLst/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THIS IS THE PRESENTATION TITLE         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D3819F7-EA75-458F-B808-F487C8DFE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2014" y="3796739"/>
            <a:ext cx="4236244" cy="7714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0" u="none">
                <a:solidFill>
                  <a:schemeClr val="bg1"/>
                </a:solidFill>
                <a:effectLst/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This is the subtitle</a:t>
            </a:r>
          </a:p>
        </p:txBody>
      </p:sp>
    </p:spTree>
    <p:extLst>
      <p:ext uri="{BB962C8B-B14F-4D97-AF65-F5344CB8AC3E}">
        <p14:creationId xmlns:p14="http://schemas.microsoft.com/office/powerpoint/2010/main" val="331137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A3853C1-4482-4EB1-AF19-FA0B4A18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1" y="-121629"/>
            <a:ext cx="9435164" cy="5232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BD0CB-63A8-4EF7-BE58-EAC9DC8D1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E93DDA-A79F-4785-BF16-EF164813F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391F-02CA-4495-A88F-0DB959B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47015"/>
            <a:ext cx="1074746" cy="405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098141-98D7-49E7-9A50-731A25272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4D63F9-D700-4905-9536-E52E9AD99F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9932"/>
            <a:ext cx="7886699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14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4F80B-1251-48E2-98F2-21B26889D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7595" y="3387626"/>
            <a:ext cx="11215022" cy="39682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2EE8862-E77E-4C15-8CCA-0858AA43C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EC530-9AB3-442D-9B44-0EF6A46F2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39797"/>
            <a:ext cx="1074746" cy="405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6A5C62-DADE-4DBB-A6E6-67DB42545B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519462C-5452-4BBE-A9F0-0DE89999F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273844"/>
            <a:ext cx="7900671" cy="994172"/>
          </a:xfrm>
        </p:spPr>
        <p:txBody>
          <a:bodyPr/>
          <a:lstStyle>
            <a:lvl1pPr>
              <a:defRPr>
                <a:solidFill>
                  <a:srgbClr val="076387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AA96F9-DFB0-4A57-A878-2A9DAF9A2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852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4E3F41-7428-4F0F-8068-FA7B349B8F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43845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1074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5CDC625-7FC9-467C-A78F-F92F26CC05A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80856049"/>
              </p:ext>
            </p:extLst>
          </p:nvPr>
        </p:nvGraphicFramePr>
        <p:xfrm>
          <a:off x="4546600" y="0"/>
          <a:ext cx="513873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7707600" imgH="7783920" progId="">
                  <p:embed/>
                </p:oleObj>
              </mc:Choice>
              <mc:Fallback>
                <p:oleObj r:id="rId3" imgW="7707600" imgH="7783920" progId="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5CDC625-7FC9-467C-A78F-F92F26CC0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0" y="0"/>
                        <a:ext cx="5138738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4E61DC4-97D7-4CCF-9ED5-66AB12F48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2724" y="1890699"/>
            <a:ext cx="3011091" cy="548828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FC3547B-1CA9-4523-890B-782C61AC9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2526" y="2439526"/>
            <a:ext cx="3011091" cy="3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rgbClr val="898989"/>
                </a:solidFill>
                <a:latin typeface="Ubuntu" panose="020B0504030602030204" pitchFamily="34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Contact Information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55CD72E-5917-4854-BE6C-7C10D4E34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2526" y="980609"/>
            <a:ext cx="3796513" cy="837766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  <a:endParaRPr lang="en-GB" dirty="0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BEAB2DB0-2DCA-4919-8407-7E0737A88034}"/>
              </a:ext>
            </a:extLst>
          </p:cNvPr>
          <p:cNvSpPr/>
          <p:nvPr userDrawn="1"/>
        </p:nvSpPr>
        <p:spPr>
          <a:xfrm rot="16200000">
            <a:off x="3002612" y="34290"/>
            <a:ext cx="5143500" cy="5074920"/>
          </a:xfrm>
          <a:prstGeom prst="blockArc">
            <a:avLst>
              <a:gd name="adj1" fmla="val 10762379"/>
              <a:gd name="adj2" fmla="val 84996"/>
              <a:gd name="adj3" fmla="val 26984"/>
            </a:avLst>
          </a:prstGeom>
          <a:solidFill>
            <a:srgbClr val="009CC6"/>
          </a:solidFill>
          <a:ln>
            <a:solidFill>
              <a:srgbClr val="009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CC6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B7245E-3619-4D7E-8F83-5A10991525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" y="4631372"/>
            <a:ext cx="413886" cy="276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DCB098-8D12-453C-A8C0-FD1DAABF209C}"/>
              </a:ext>
            </a:extLst>
          </p:cNvPr>
          <p:cNvSpPr txBox="1"/>
          <p:nvPr userDrawn="1"/>
        </p:nvSpPr>
        <p:spPr>
          <a:xfrm>
            <a:off x="460936" y="4605175"/>
            <a:ext cx="33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EOSCSECRETARIAT.EU HAS RECEIVED FUNDING FROM THE EUROPEAN UNION’S HORIZON PROGRAMME CALL H2020-INFRAEOSC-2018-4, GRANT AGREEMENT NUMBER 831644</a:t>
            </a:r>
            <a:endParaRPr lang="en-US" sz="100" dirty="0">
              <a:solidFill>
                <a:srgbClr val="898989"/>
              </a:solidFill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2F139-CE3A-43E3-8B9C-ABC46C9C76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34" y="292279"/>
            <a:ext cx="3143474" cy="506099"/>
          </a:xfrm>
          <a:prstGeom prst="rect">
            <a:avLst/>
          </a:prstGeom>
        </p:spPr>
      </p:pic>
      <p:sp>
        <p:nvSpPr>
          <p:cNvPr id="18" name="Rettangolo 90">
            <a:extLst>
              <a:ext uri="{FF2B5EF4-FFF2-40B4-BE49-F238E27FC236}">
                <a16:creationId xmlns:a16="http://schemas.microsoft.com/office/drawing/2014/main" id="{8EC2C825-F3E6-4ED1-8D5B-A6C4FDFB60B0}"/>
              </a:ext>
            </a:extLst>
          </p:cNvPr>
          <p:cNvSpPr/>
          <p:nvPr userDrawn="1"/>
        </p:nvSpPr>
        <p:spPr>
          <a:xfrm>
            <a:off x="5812526" y="2713518"/>
            <a:ext cx="2876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4">
                    <a:lumMod val="75000"/>
                  </a:schemeClr>
                </a:solidFill>
              </a:rPr>
              <a:t>Get in touch with us!</a:t>
            </a:r>
          </a:p>
        </p:txBody>
      </p:sp>
      <p:sp>
        <p:nvSpPr>
          <p:cNvPr id="19" name="CasellaDiTesto 86">
            <a:extLst>
              <a:ext uri="{FF2B5EF4-FFF2-40B4-BE49-F238E27FC236}">
                <a16:creationId xmlns:a16="http://schemas.microsoft.com/office/drawing/2014/main" id="{65126401-C5D1-4265-8CB6-CD25A4A1B535}"/>
              </a:ext>
            </a:extLst>
          </p:cNvPr>
          <p:cNvSpPr txBox="1"/>
          <p:nvPr userDrawn="1"/>
        </p:nvSpPr>
        <p:spPr>
          <a:xfrm>
            <a:off x="6378027" y="3191859"/>
            <a:ext cx="22567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ysClr val="windowText" lastClr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info@eoscsecretariat.eu</a:t>
            </a:r>
            <a:endParaRPr lang="en-GB" sz="1600" b="1" dirty="0">
              <a:solidFill>
                <a:sysClr val="windowText" lastClr="000000"/>
              </a:solidFill>
            </a:endParaRPr>
          </a:p>
          <a:p>
            <a:endParaRPr lang="en-GB" sz="1600" b="1" dirty="0">
              <a:solidFill>
                <a:sysClr val="windowText" lastClr="000000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b="1" dirty="0">
                <a:solidFill>
                  <a:sysClr val="windowText" lastClr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www.eoscsecretariat.eu</a:t>
            </a:r>
            <a:endParaRPr lang="en-US" sz="1600" b="1" dirty="0">
              <a:solidFill>
                <a:sysClr val="windowText" lastClr="000000"/>
              </a:solidFill>
            </a:endParaRPr>
          </a:p>
          <a:p>
            <a:endParaRPr lang="en-GB" sz="1600" b="1" dirty="0">
              <a:solidFill>
                <a:sysClr val="windowText" lastClr="000000"/>
              </a:solidFill>
            </a:endParaRPr>
          </a:p>
          <a:p>
            <a:r>
              <a:rPr lang="it-IT" sz="1600" b="1" dirty="0">
                <a:solidFill>
                  <a:sysClr val="windowText" lastClr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1600" b="1" u="sng" dirty="0">
                <a:solidFill>
                  <a:sysClr val="windowText" lastClr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EoscSecretariat</a:t>
            </a:r>
            <a:endParaRPr lang="en-GB" sz="1600" b="1" dirty="0">
              <a:solidFill>
                <a:sysClr val="windowText" lastClr="000000"/>
              </a:solidFill>
            </a:endParaRPr>
          </a:p>
          <a:p>
            <a:endParaRPr lang="en-GB" sz="1600" b="1" dirty="0">
              <a:solidFill>
                <a:sysClr val="windowText" lastClr="000000"/>
              </a:solidFill>
            </a:endParaRPr>
          </a:p>
          <a:p>
            <a:r>
              <a:rPr lang="en-US" sz="1600" b="1" dirty="0">
                <a:solidFill>
                  <a:sysClr val="windowText" lastClr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Secretariat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23" name="Picture 4" descr="https://static.thenounproject.com/png/23267-200.png">
            <a:extLst>
              <a:ext uri="{FF2B5EF4-FFF2-40B4-BE49-F238E27FC236}">
                <a16:creationId xmlns:a16="http://schemas.microsoft.com/office/drawing/2014/main" id="{DA76D485-1135-4FB9-A3D1-C7894E65E3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1" y="4232287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static.thenounproject.com/png/2051022-200.png">
            <a:extLst>
              <a:ext uri="{FF2B5EF4-FFF2-40B4-BE49-F238E27FC236}">
                <a16:creationId xmlns:a16="http://schemas.microsoft.com/office/drawing/2014/main" id="{98029393-4187-49EF-A049-C1E0BA9F9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1" y="4661086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static.thenounproject.com/png/1939503-200.png">
            <a:extLst>
              <a:ext uri="{FF2B5EF4-FFF2-40B4-BE49-F238E27FC236}">
                <a16:creationId xmlns:a16="http://schemas.microsoft.com/office/drawing/2014/main" id="{130B4669-EE75-4B29-8123-D9E9EE6F97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77" y="3731266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static.thenounproject.com/png/1456848-200.png">
            <a:extLst>
              <a:ext uri="{FF2B5EF4-FFF2-40B4-BE49-F238E27FC236}">
                <a16:creationId xmlns:a16="http://schemas.microsoft.com/office/drawing/2014/main" id="{6185784A-C4DF-47E1-B261-97437AE2D1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24" y="3229892"/>
            <a:ext cx="284150" cy="2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6C865D7-0FEE-4927-B096-E1952CAA17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91062" y="2121265"/>
            <a:ext cx="2749634" cy="2253097"/>
          </a:xfrm>
        </p:spPr>
        <p:txBody>
          <a:bodyPr/>
          <a:lstStyle/>
          <a:p>
            <a:r>
              <a:rPr lang="en-GB" dirty="0">
                <a:hlinkClick r:id="rId15"/>
              </a:rPr>
              <a:t>www.eosc-portal.eu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EOSCportal</a:t>
            </a:r>
            <a:endParaRPr lang="en-GB" dirty="0"/>
          </a:p>
        </p:txBody>
      </p:sp>
      <p:pic>
        <p:nvPicPr>
          <p:cNvPr id="28" name="Picture 2" descr="Home">
            <a:extLst>
              <a:ext uri="{FF2B5EF4-FFF2-40B4-BE49-F238E27FC236}">
                <a16:creationId xmlns:a16="http://schemas.microsoft.com/office/drawing/2014/main" id="{E6A37B30-3B9B-4284-B9AE-73D6DE611D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1" y="978326"/>
            <a:ext cx="2689585" cy="10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7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E770-03A9-49CF-B838-7F2BFBF265C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3" r:id="rId4"/>
    <p:sldLayoutId id="214748370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sc-portal.e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9356E9-A043-4D22-99B3-374E7E2EC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European Open Science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61A8E-B5D9-4234-ADD8-DA48EF8EB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www.eosc-portal.eu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5AE6B-97B6-432A-8514-2F9D0CC98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A205-BD93-4549-AACD-35D8EF4C27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88AD7B-E81C-4669-9563-49C1C49E27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AAA706-C67D-4E8E-BBFE-F1018E8574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45803-C4E0-4D34-8FDB-72E935E07C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2867" y="4911369"/>
            <a:ext cx="1535133" cy="193314"/>
          </a:xfrm>
        </p:spPr>
        <p:txBody>
          <a:bodyPr/>
          <a:lstStyle/>
          <a:p>
            <a:r>
              <a:rPr lang="en-US" dirty="0"/>
              <a:t>EOSC Launch Event | Vienna | 23rd Nov 2018</a:t>
            </a:r>
          </a:p>
        </p:txBody>
      </p:sp>
    </p:spTree>
    <p:extLst>
      <p:ext uri="{BB962C8B-B14F-4D97-AF65-F5344CB8AC3E}">
        <p14:creationId xmlns:p14="http://schemas.microsoft.com/office/powerpoint/2010/main" val="394225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FDE9-418D-4296-8C42-5CA147DF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you need to know about EOSC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EDE5A-B1D7-4EFB-AF6C-1A93C559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1268016"/>
            <a:ext cx="4829243" cy="321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CBE325-3E63-4E97-BA87-C63628794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28" y="1987570"/>
            <a:ext cx="4805473" cy="262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1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FDE9-418D-4296-8C42-5CA147DF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much more…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E25A9-A5E3-4C1E-8922-7026EAA9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354" y="1121628"/>
            <a:ext cx="2650154" cy="345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8709FC-5CC4-46BD-8DF9-E2125511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3" y="1124683"/>
            <a:ext cx="2402629" cy="334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BCA5C5-8BD1-4774-8543-439052B4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196" y="1121629"/>
            <a:ext cx="2443682" cy="341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21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2726B-8A87-457F-AB8A-5E56CB30A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FC6520-C250-4A54-8402-88AAFE352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9D5E-6DA9-4B76-B60B-0640CD10E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070B81-5B77-499B-AA60-17CF002F5D5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www.eosc-portal.eu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EOSCportal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0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2D7E81-553E-476F-9DC0-3A87B87AE5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8256F7-77EA-40E3-ADEA-4201D565A2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3B2D33-05C5-40E0-9CC0-904C06A6A0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975D27-70D1-4060-B47D-13E746B5D6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F19016-AD65-4A04-A24F-96CEA70196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53574" y="4906932"/>
            <a:ext cx="1492366" cy="193314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EOSC Launch Event | Vienna | 23rd Nov 2018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4517B9-7569-41BD-9C71-07FEDEA5D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CD497-30A9-49CC-9D3D-4E32DC328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4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EFA0EE-855C-4EF1-BE55-44D174C1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vision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CE4B98-3F30-4C46-A1E4-3C083960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 EOSC Portal is part of the EOSC implementation roadmap as one of the expected “federating core” services contributing to the implementation of the “Access and interface” action 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It has been conceived to provide a European delivery channel </a:t>
            </a:r>
            <a:r>
              <a:rPr lang="en-GB" sz="2400" i="1" dirty="0"/>
              <a:t>connecting the demand-side and the supply-side of the EOSC and all its stakeholders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30E4F5-584C-4D6D-A04E-4BA81C7FE5E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102943" y="1379538"/>
            <a:ext cx="295607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B03F-0A28-44D8-A5DB-D6D0CA03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Launched in November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94669-423A-44A4-B8F7-D93315B01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679" y="1089224"/>
            <a:ext cx="2769510" cy="3253498"/>
          </a:xfrm>
          <a:prstGeom prst="rect">
            <a:avLst/>
          </a:prstGeom>
        </p:spPr>
      </p:pic>
      <p:pic>
        <p:nvPicPr>
          <p:cNvPr id="6" name="Picture 2" descr="https://pbs.twimg.com/media/Dsr4XX-XQAEmUhW.jpg">
            <a:extLst>
              <a:ext uri="{FF2B5EF4-FFF2-40B4-BE49-F238E27FC236}">
                <a16:creationId xmlns:a16="http://schemas.microsoft.com/office/drawing/2014/main" id="{72402E81-3432-4DA6-BB7F-3CE2E9A1C33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1089224"/>
            <a:ext cx="4898571" cy="3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9D2C-25F2-4EA1-A77A-74FB4707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EOSC portal at a glance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D0D4A-C397-4E80-B712-DFD0144F8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68016"/>
            <a:ext cx="6032657" cy="326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A68C3-AF93-4DF0-8BEE-C56D14C5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57" y="1560314"/>
            <a:ext cx="2643750" cy="23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5FCAB-9374-4595-8833-AC2CF096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Services &amp; Resources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CF650-5353-4396-86FB-3EA01057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Discover and compare multiple resources and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Access services and resources via a smooth authentication/ authorisation process with no need to create new credentials for authentication </a:t>
            </a:r>
            <a:r>
              <a:rPr lang="en-GB" dirty="0">
                <a:solidFill>
                  <a:schemeClr val="tx1"/>
                </a:solidFill>
              </a:rPr>
              <a:t> 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3194CC-2144-47B4-9C2B-9CF66545949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675426" y="1268016"/>
            <a:ext cx="3875087" cy="204128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108D535-4F71-40D1-AB8C-2E64885EE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208372"/>
              </p:ext>
            </p:extLst>
          </p:nvPr>
        </p:nvGraphicFramePr>
        <p:xfrm>
          <a:off x="4572000" y="2450839"/>
          <a:ext cx="4081940" cy="284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92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AD2A-50C5-4BDA-A52F-6925A24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as a service provider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D1A26-C8CB-4FDD-BD93-E215341A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" y="2571750"/>
            <a:ext cx="3874308" cy="207168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Publish, share and advertise services and resources to a wider user base;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Get statistics about access requests and customer feedback;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Get a free online platform where providers can manage service requests, interact with users and provide support to them, and agree the most suitable service levels;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18E0F-7BC5-4170-A144-4E9069BD72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3845" y="2571750"/>
            <a:ext cx="3874308" cy="1768021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Allow users to authenticate with existing credentials to access services and resources and get support to enable this;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Contribute to the definition and maintenance of EOSC service provisioning policies and the portfolio roadmap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2" descr="https://www.eosc-portal.eu/sites/default/files/header-become-provider.jpg">
            <a:extLst>
              <a:ext uri="{FF2B5EF4-FFF2-40B4-BE49-F238E27FC236}">
                <a16:creationId xmlns:a16="http://schemas.microsoft.com/office/drawing/2014/main" id="{FDEEC8EE-2232-4987-B7DF-A7CBE26F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AD2A-50C5-4BDA-A52F-6925A24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Visibility opportunities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A5E237A-0A39-4385-9B99-850BFCFB4EC9}"/>
              </a:ext>
            </a:extLst>
          </p:cNvPr>
          <p:cNvSpPr txBox="1">
            <a:spLocks/>
          </p:cNvSpPr>
          <p:nvPr/>
        </p:nvSpPr>
        <p:spPr>
          <a:xfrm>
            <a:off x="494549" y="1111943"/>
            <a:ext cx="3353899" cy="52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2100" kern="1200">
                <a:solidFill>
                  <a:srgbClr val="066DB0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800" kern="1200">
                <a:solidFill>
                  <a:srgbClr val="028AB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50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A6AA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 Cases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77883D-A49B-496C-BDE5-0034F28D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9" y="3449744"/>
            <a:ext cx="2872766" cy="1213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EA7F95-22BD-4105-997E-9BC46025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011" y="1095412"/>
            <a:ext cx="3916339" cy="2941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9C65A4-9FF7-47C1-9BBA-27D5099B3577}"/>
              </a:ext>
            </a:extLst>
          </p:cNvPr>
          <p:cNvSpPr/>
          <p:nvPr/>
        </p:nvSpPr>
        <p:spPr>
          <a:xfrm>
            <a:off x="4540403" y="4016431"/>
            <a:ext cx="413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www.eosc-portal.eu</a:t>
            </a:r>
            <a:r>
              <a:rPr lang="en-GB" sz="2000" b="1" dirty="0"/>
              <a:t>/</a:t>
            </a:r>
            <a:r>
              <a:rPr lang="en-GB" sz="2000" b="1" dirty="0" err="1"/>
              <a:t>eosc</a:t>
            </a:r>
            <a:r>
              <a:rPr lang="en-GB" sz="2000" b="1" dirty="0"/>
              <a:t>-in-practice/open-call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0382720-A72F-4286-9B33-118155016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4548" y="1535182"/>
            <a:ext cx="3681862" cy="1353162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7452D30-A390-4A8A-8545-A4A159F755B9}"/>
              </a:ext>
            </a:extLst>
          </p:cNvPr>
          <p:cNvSpPr txBox="1">
            <a:spLocks/>
          </p:cNvSpPr>
          <p:nvPr/>
        </p:nvSpPr>
        <p:spPr>
          <a:xfrm>
            <a:off x="471279" y="3071033"/>
            <a:ext cx="3353899" cy="52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2100" kern="1200">
                <a:solidFill>
                  <a:srgbClr val="066DB0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800" kern="1200">
                <a:solidFill>
                  <a:srgbClr val="028AB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50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A6AA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Best Practices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323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FDE9-418D-4296-8C42-5CA147DF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53688-2417-460B-97ED-573CBFB4D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97" y="2901792"/>
            <a:ext cx="4581924" cy="117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20A4D-3666-4F7C-BE75-43C1051A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5" y="1671480"/>
            <a:ext cx="4582822" cy="123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54ADC-AF8B-409A-B761-F036FD1B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254" y="1398673"/>
            <a:ext cx="5525364" cy="151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737C7-2C6F-47D3-BB28-7CC34482B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115" y="2436667"/>
            <a:ext cx="5525364" cy="156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CBC8D5-6031-464F-8003-18B4578A48AC}"/>
              </a:ext>
            </a:extLst>
          </p:cNvPr>
          <p:cNvSpPr/>
          <p:nvPr/>
        </p:nvSpPr>
        <p:spPr>
          <a:xfrm>
            <a:off x="1427883" y="4249039"/>
            <a:ext cx="6438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www.eosc-portal.eu</a:t>
            </a:r>
            <a:r>
              <a:rPr lang="en-GB" dirty="0"/>
              <a:t>/about/funding-opportunities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6519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 Portal" id="{695499C4-9F8A-4CAB-BBEA-1B2895143BF2}" vid="{D14483A2-8B25-428D-A039-063A61F245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275</Words>
  <Application>Microsoft Office PowerPoint</Application>
  <PresentationFormat>On-screen Show (16:9)</PresentationFormat>
  <Paragraphs>33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Teko</vt:lpstr>
      <vt:lpstr>Ubuntu</vt:lpstr>
      <vt:lpstr>Office Theme</vt:lpstr>
      <vt:lpstr>PowerPoint Presentation</vt:lpstr>
      <vt:lpstr>PowerPoint Presentation</vt:lpstr>
      <vt:lpstr>The vision</vt:lpstr>
      <vt:lpstr>Launched in November 2018</vt:lpstr>
      <vt:lpstr>The EOSC portal at a glance</vt:lpstr>
      <vt:lpstr>Services &amp; Resources</vt:lpstr>
      <vt:lpstr>Join as a service provider</vt:lpstr>
      <vt:lpstr>Visibility opportunities</vt:lpstr>
      <vt:lpstr>Funding opportunities</vt:lpstr>
      <vt:lpstr>All you need to know about EOSC</vt:lpstr>
      <vt:lpstr>And much more…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3</cp:revision>
  <dcterms:created xsi:type="dcterms:W3CDTF">2019-05-24T06:57:36Z</dcterms:created>
  <dcterms:modified xsi:type="dcterms:W3CDTF">2019-05-24T07:19:08Z</dcterms:modified>
</cp:coreProperties>
</file>